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8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9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0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2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3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4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5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6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7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8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9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20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21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22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23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24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25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4" r:id="rId2"/>
    <p:sldMasterId id="2147483706" r:id="rId3"/>
  </p:sldMasterIdLst>
  <p:notesMasterIdLst>
    <p:notesMasterId r:id="rId30"/>
  </p:notesMasterIdLst>
  <p:sldIdLst>
    <p:sldId id="316" r:id="rId4"/>
    <p:sldId id="283" r:id="rId5"/>
    <p:sldId id="11089977" r:id="rId6"/>
    <p:sldId id="11090026" r:id="rId7"/>
    <p:sldId id="11090065" r:id="rId8"/>
    <p:sldId id="11090043" r:id="rId9"/>
    <p:sldId id="11090057" r:id="rId10"/>
    <p:sldId id="11090066" r:id="rId11"/>
    <p:sldId id="11090058" r:id="rId12"/>
    <p:sldId id="11090067" r:id="rId13"/>
    <p:sldId id="11090068" r:id="rId14"/>
    <p:sldId id="11090069" r:id="rId15"/>
    <p:sldId id="11090070" r:id="rId16"/>
    <p:sldId id="11090071" r:id="rId17"/>
    <p:sldId id="11090073" r:id="rId18"/>
    <p:sldId id="11090072" r:id="rId19"/>
    <p:sldId id="11090074" r:id="rId20"/>
    <p:sldId id="11090075" r:id="rId21"/>
    <p:sldId id="11090076" r:id="rId22"/>
    <p:sldId id="11090077" r:id="rId23"/>
    <p:sldId id="11090078" r:id="rId24"/>
    <p:sldId id="11090080" r:id="rId25"/>
    <p:sldId id="11090082" r:id="rId26"/>
    <p:sldId id="11090083" r:id="rId27"/>
    <p:sldId id="11090084" r:id="rId28"/>
    <p:sldId id="11089970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599" autoAdjust="0"/>
  </p:normalViewPr>
  <p:slideViewPr>
    <p:cSldViewPr snapToGrid="0">
      <p:cViewPr varScale="1">
        <p:scale>
          <a:sx n="100" d="100"/>
          <a:sy n="100" d="100"/>
        </p:scale>
        <p:origin x="99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00415-1B6B-4F4D-8D24-7BB6F89C7813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A0188-356C-438C-80BF-01B0CACA9F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7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792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976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658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187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843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861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442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957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150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773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48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950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22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330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340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055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802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7013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174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948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085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624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671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01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651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30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29" y="951371"/>
            <a:ext cx="7677151" cy="935037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F53F-7D52-4446-9E40-6FF793A5C1E7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3FA0-D882-4704-A706-51197DD87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08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E8DD-E0A7-4CEE-BDD4-4F3376137FAE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815F-BFA4-42D7-B1E2-59DE4EA31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913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335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D4B8-EBE1-49D8-B288-09D3BAB8341E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455D-95D5-41E4-A9F6-867A8246F0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664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048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573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897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588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807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733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920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509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492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07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766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112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F53F-7D52-4446-9E40-6FF793A5C1E7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3FA0-D882-4704-A706-51197DD87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995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429" y="925972"/>
            <a:ext cx="7677151" cy="935037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F53F-7D52-4446-9E40-6FF793A5C1E7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3FA0-D882-4704-A706-51197DD87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118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F53F-7D52-4446-9E40-6FF793A5C1E7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3FA0-D882-4704-A706-51197DD87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837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29" y="951371"/>
            <a:ext cx="7677151" cy="935037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E8DD-E0A7-4CEE-BDD4-4F3376137FAE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815F-BFA4-42D7-B1E2-59DE4EA31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467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78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E8DD-E0A7-4CEE-BDD4-4F3376137FAE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815F-BFA4-42D7-B1E2-59DE4EA31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707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429" y="925972"/>
            <a:ext cx="7677151" cy="935037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E8DD-E0A7-4CEE-BDD4-4F3376137FAE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815F-BFA4-42D7-B1E2-59DE4EA31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143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C1D9-153B-45BB-B5DE-7579A53756C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2952A-0647-46EA-8310-EDCEE27AF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7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C1D9-153B-45BB-B5DE-7579A53756C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2952A-0647-46EA-8310-EDCEE27AF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7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C1D9-153B-45BB-B5DE-7579A53756C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2952A-0647-46EA-8310-EDCEE27AF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9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Layout" Target="../slideLayouts/slideLayout1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image" Target="../media/image18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2.png"/><Relationship Id="rId5" Type="http://schemas.openxmlformats.org/officeDocument/2006/relationships/tags" Target="../tags/tag75.xml"/><Relationship Id="rId10" Type="http://schemas.openxmlformats.org/officeDocument/2006/relationships/hyperlink" Target="http://hohaitonydiao.site/archives/libgpiodshi-yong" TargetMode="External"/><Relationship Id="rId4" Type="http://schemas.openxmlformats.org/officeDocument/2006/relationships/tags" Target="../tags/tag74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19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2.png"/><Relationship Id="rId5" Type="http://schemas.openxmlformats.org/officeDocument/2006/relationships/tags" Target="../tags/tag82.xml"/><Relationship Id="rId10" Type="http://schemas.openxmlformats.org/officeDocument/2006/relationships/hyperlink" Target="http://hohaitonydiao.site/archives/libgpiodshi-yong" TargetMode="External"/><Relationship Id="rId4" Type="http://schemas.openxmlformats.org/officeDocument/2006/relationships/tags" Target="../tags/tag8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2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hyperlink" Target="http://hohaitonydiao.site/archives/libgpiodshi-yong" TargetMode="External"/><Relationship Id="rId5" Type="http://schemas.openxmlformats.org/officeDocument/2006/relationships/tags" Target="../tags/tag89.xml"/><Relationship Id="rId10" Type="http://schemas.openxmlformats.org/officeDocument/2006/relationships/image" Target="../media/image20.png"/><Relationship Id="rId4" Type="http://schemas.openxmlformats.org/officeDocument/2006/relationships/tags" Target="../tags/tag88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hyperlink" Target="http://hohaitonydiao.site/archives/libgpiodshi-yong" TargetMode="Externa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2.png"/><Relationship Id="rId5" Type="http://schemas.openxmlformats.org/officeDocument/2006/relationships/tags" Target="../tags/tag96.xml"/><Relationship Id="rId10" Type="http://schemas.openxmlformats.org/officeDocument/2006/relationships/image" Target="../media/image21.png"/><Relationship Id="rId4" Type="http://schemas.openxmlformats.org/officeDocument/2006/relationships/tags" Target="../tags/tag95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hyperlink" Target="http://hohaitonydiao.site/archives/libgpiodshi-yong" TargetMode="Externa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2.png"/><Relationship Id="rId5" Type="http://schemas.openxmlformats.org/officeDocument/2006/relationships/tags" Target="../tags/tag103.xml"/><Relationship Id="rId10" Type="http://schemas.openxmlformats.org/officeDocument/2006/relationships/image" Target="../media/image22.png"/><Relationship Id="rId4" Type="http://schemas.openxmlformats.org/officeDocument/2006/relationships/tags" Target="../tags/tag102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hyperlink" Target="http://hohaitonydiao.site/archives/libgpiodshi-yong" TargetMode="External"/><Relationship Id="rId5" Type="http://schemas.openxmlformats.org/officeDocument/2006/relationships/tags" Target="../tags/tag110.xml"/><Relationship Id="rId10" Type="http://schemas.openxmlformats.org/officeDocument/2006/relationships/image" Target="../media/image2.png"/><Relationship Id="rId4" Type="http://schemas.openxmlformats.org/officeDocument/2006/relationships/tags" Target="../tags/tag109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hyperlink" Target="http://hohaitonydiao.site/archives/libgpiodshi-yong" TargetMode="Externa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2.png"/><Relationship Id="rId5" Type="http://schemas.openxmlformats.org/officeDocument/2006/relationships/tags" Target="../tags/tag117.xml"/><Relationship Id="rId10" Type="http://schemas.openxmlformats.org/officeDocument/2006/relationships/image" Target="../media/image23.png"/><Relationship Id="rId4" Type="http://schemas.openxmlformats.org/officeDocument/2006/relationships/tags" Target="../tags/tag116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hyperlink" Target="http://hohaitonydiao.site/archives/libgpiodshi-yong" TargetMode="Externa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../media/image2.png"/><Relationship Id="rId5" Type="http://schemas.openxmlformats.org/officeDocument/2006/relationships/tags" Target="../tags/tag124.xml"/><Relationship Id="rId10" Type="http://schemas.openxmlformats.org/officeDocument/2006/relationships/image" Target="../media/image24.png"/><Relationship Id="rId4" Type="http://schemas.openxmlformats.org/officeDocument/2006/relationships/tags" Target="../tags/tag123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hyperlink" Target="http://hohaitonydiao.site/archives/libgpiodshi-yong" TargetMode="Externa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2.png"/><Relationship Id="rId5" Type="http://schemas.openxmlformats.org/officeDocument/2006/relationships/tags" Target="../tags/tag131.xml"/><Relationship Id="rId10" Type="http://schemas.openxmlformats.org/officeDocument/2006/relationships/image" Target="../media/image25.png"/><Relationship Id="rId4" Type="http://schemas.openxmlformats.org/officeDocument/2006/relationships/tags" Target="../tags/tag130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hyperlink" Target="http://hohaitonydiao.site/archives/libgpiodshi-yong" TargetMode="Externa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image" Target="../media/image2.png"/><Relationship Id="rId5" Type="http://schemas.openxmlformats.org/officeDocument/2006/relationships/tags" Target="../tags/tag138.xml"/><Relationship Id="rId10" Type="http://schemas.openxmlformats.org/officeDocument/2006/relationships/image" Target="../media/image26.png"/><Relationship Id="rId4" Type="http://schemas.openxmlformats.org/officeDocument/2006/relationships/tags" Target="../tags/tag137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23.xml"/><Relationship Id="rId10" Type="http://schemas.openxmlformats.org/officeDocument/2006/relationships/slideLayout" Target="../slideLayouts/slideLayout19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hyperlink" Target="http://hohaitonydiao.site/archives/libgpiodshi-yong" TargetMode="Externa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image" Target="../media/image2.png"/><Relationship Id="rId5" Type="http://schemas.openxmlformats.org/officeDocument/2006/relationships/tags" Target="../tags/tag145.xml"/><Relationship Id="rId10" Type="http://schemas.openxmlformats.org/officeDocument/2006/relationships/image" Target="../media/image27.png"/><Relationship Id="rId4" Type="http://schemas.openxmlformats.org/officeDocument/2006/relationships/tags" Target="../tags/tag144.xml"/><Relationship Id="rId9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hyperlink" Target="http://hohaitonydiao.site/archives/libgpiodshi-yong" TargetMode="Externa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image" Target="../media/image2.png"/><Relationship Id="rId5" Type="http://schemas.openxmlformats.org/officeDocument/2006/relationships/tags" Target="../tags/tag152.xml"/><Relationship Id="rId10" Type="http://schemas.openxmlformats.org/officeDocument/2006/relationships/image" Target="../media/image28.png"/><Relationship Id="rId4" Type="http://schemas.openxmlformats.org/officeDocument/2006/relationships/tags" Target="../tags/tag151.xml"/><Relationship Id="rId9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hyperlink" Target="http://hohaitonydiao.site/archives/libgpiodshi-yong" TargetMode="Externa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image" Target="../media/image2.png"/><Relationship Id="rId5" Type="http://schemas.openxmlformats.org/officeDocument/2006/relationships/tags" Target="../tags/tag159.xml"/><Relationship Id="rId10" Type="http://schemas.openxmlformats.org/officeDocument/2006/relationships/image" Target="../media/image29.png"/><Relationship Id="rId4" Type="http://schemas.openxmlformats.org/officeDocument/2006/relationships/tags" Target="../tags/tag158.xml"/><Relationship Id="rId9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hyperlink" Target="http://hohaitonydiao.site/archives/libgpiodshi-yong" TargetMode="Externa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image" Target="../media/image2.png"/><Relationship Id="rId5" Type="http://schemas.openxmlformats.org/officeDocument/2006/relationships/tags" Target="../tags/tag166.xml"/><Relationship Id="rId10" Type="http://schemas.openxmlformats.org/officeDocument/2006/relationships/image" Target="../media/image30.png"/><Relationship Id="rId4" Type="http://schemas.openxmlformats.org/officeDocument/2006/relationships/tags" Target="../tags/tag165.xml"/><Relationship Id="rId9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hyperlink" Target="http://hohaitonydiao.site/archives/libgpiodshi-yong" TargetMode="Externa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image" Target="../media/image2.png"/><Relationship Id="rId5" Type="http://schemas.openxmlformats.org/officeDocument/2006/relationships/tags" Target="../tags/tag173.xml"/><Relationship Id="rId10" Type="http://schemas.openxmlformats.org/officeDocument/2006/relationships/image" Target="../media/image31.png"/><Relationship Id="rId4" Type="http://schemas.openxmlformats.org/officeDocument/2006/relationships/tags" Target="../tags/tag172.xml"/><Relationship Id="rId9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hyperlink" Target="http://hohaitonydiao.site/archives/libgpiodshi-yong" TargetMode="Externa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image" Target="../media/image2.png"/><Relationship Id="rId5" Type="http://schemas.openxmlformats.org/officeDocument/2006/relationships/tags" Target="../tags/tag180.xml"/><Relationship Id="rId10" Type="http://schemas.openxmlformats.org/officeDocument/2006/relationships/image" Target="../media/image32.png"/><Relationship Id="rId4" Type="http://schemas.openxmlformats.org/officeDocument/2006/relationships/tags" Target="../tags/tag179.xml"/><Relationship Id="rId9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85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87.xml"/><Relationship Id="rId4" Type="http://schemas.openxmlformats.org/officeDocument/2006/relationships/tags" Target="../tags/tag18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10" Type="http://schemas.openxmlformats.org/officeDocument/2006/relationships/image" Target="../media/image2.png"/><Relationship Id="rId4" Type="http://schemas.openxmlformats.org/officeDocument/2006/relationships/tags" Target="../tags/tag36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5.bin"/><Relationship Id="rId26" Type="http://schemas.openxmlformats.org/officeDocument/2006/relationships/oleObject" Target="../embeddings/oleObject9.bin"/><Relationship Id="rId3" Type="http://schemas.openxmlformats.org/officeDocument/2006/relationships/tags" Target="../tags/tag41.xml"/><Relationship Id="rId21" Type="http://schemas.openxmlformats.org/officeDocument/2006/relationships/image" Target="../media/image9.wmf"/><Relationship Id="rId7" Type="http://schemas.openxmlformats.org/officeDocument/2006/relationships/slideLayout" Target="../slideLayouts/slideLayout19.xml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7.wmf"/><Relationship Id="rId25" Type="http://schemas.openxmlformats.org/officeDocument/2006/relationships/image" Target="../media/image11.wmf"/><Relationship Id="rId2" Type="http://schemas.openxmlformats.org/officeDocument/2006/relationships/tags" Target="../tags/tag40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6.bin"/><Relationship Id="rId29" Type="http://schemas.openxmlformats.org/officeDocument/2006/relationships/image" Target="../media/image13.wmf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2.png"/><Relationship Id="rId24" Type="http://schemas.openxmlformats.org/officeDocument/2006/relationships/oleObject" Target="../embeddings/oleObject8.bin"/><Relationship Id="rId5" Type="http://schemas.openxmlformats.org/officeDocument/2006/relationships/tags" Target="../tags/tag43.xml"/><Relationship Id="rId15" Type="http://schemas.openxmlformats.org/officeDocument/2006/relationships/image" Target="../media/image6.wmf"/><Relationship Id="rId23" Type="http://schemas.openxmlformats.org/officeDocument/2006/relationships/image" Target="../media/image10.wmf"/><Relationship Id="rId28" Type="http://schemas.openxmlformats.org/officeDocument/2006/relationships/oleObject" Target="../embeddings/oleObject10.bin"/><Relationship Id="rId10" Type="http://schemas.openxmlformats.org/officeDocument/2006/relationships/image" Target="../media/image4.wmf"/><Relationship Id="rId19" Type="http://schemas.openxmlformats.org/officeDocument/2006/relationships/image" Target="../media/image8.wmf"/><Relationship Id="rId4" Type="http://schemas.openxmlformats.org/officeDocument/2006/relationships/tags" Target="../tags/tag42.xml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3.bin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4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hyperlink" Target="http://hohaitonydiao.site/archives/orb-slamke-neng-xu-yao-zhu-yi-de-dian" TargetMode="Externa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2.png"/><Relationship Id="rId5" Type="http://schemas.openxmlformats.org/officeDocument/2006/relationships/tags" Target="../tags/tag54.xml"/><Relationship Id="rId10" Type="http://schemas.openxmlformats.org/officeDocument/2006/relationships/hyperlink" Target="http://hohaitonydiao.site/archives/libgpiodshi-yong" TargetMode="External"/><Relationship Id="rId4" Type="http://schemas.openxmlformats.org/officeDocument/2006/relationships/tags" Target="../tags/tag53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4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hyperlink" Target="http://hohaitonydiao.site/archives/orb-slamke-neng-xu-yao-zhu-yi-de-dian" TargetMode="External"/><Relationship Id="rId2" Type="http://schemas.openxmlformats.org/officeDocument/2006/relationships/tags" Target="../tags/tag58.xml"/><Relationship Id="rId16" Type="http://schemas.openxmlformats.org/officeDocument/2006/relationships/image" Target="../media/image16.wmf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2.png"/><Relationship Id="rId5" Type="http://schemas.openxmlformats.org/officeDocument/2006/relationships/tags" Target="../tags/tag61.xml"/><Relationship Id="rId15" Type="http://schemas.openxmlformats.org/officeDocument/2006/relationships/oleObject" Target="../embeddings/oleObject11.bin"/><Relationship Id="rId10" Type="http://schemas.openxmlformats.org/officeDocument/2006/relationships/hyperlink" Target="http://hohaitonydiao.site/archives/libgpiodshi-yong" TargetMode="External"/><Relationship Id="rId4" Type="http://schemas.openxmlformats.org/officeDocument/2006/relationships/tags" Target="../tags/tag60.xml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5.sv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14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2.png"/><Relationship Id="rId5" Type="http://schemas.openxmlformats.org/officeDocument/2006/relationships/tags" Target="../tags/tag68.xml"/><Relationship Id="rId10" Type="http://schemas.openxmlformats.org/officeDocument/2006/relationships/hyperlink" Target="http://hohaitonydiao.site/archives/libgpiodshi-yong" TargetMode="External"/><Relationship Id="rId4" Type="http://schemas.openxmlformats.org/officeDocument/2006/relationships/tags" Target="../tags/tag67.xml"/><Relationship Id="rId9" Type="http://schemas.openxmlformats.org/officeDocument/2006/relationships/notesSlide" Target="../notesSlides/notesSlide9.xml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背景">
            <a:extLst>
              <a:ext uri="{FF2B5EF4-FFF2-40B4-BE49-F238E27FC236}">
                <a16:creationId xmlns:a16="http://schemas.microsoft.com/office/drawing/2014/main" id="{8F7D0BCF-5E8F-FEF1-5C26-ECB10D8A8D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底纹3"/>
          <p:cNvSpPr/>
          <p:nvPr>
            <p:custDataLst>
              <p:tags r:id="rId2"/>
            </p:custDataLst>
          </p:nvPr>
        </p:nvSpPr>
        <p:spPr>
          <a:xfrm flipH="1">
            <a:off x="6014017" y="3106835"/>
            <a:ext cx="4681217" cy="3751171"/>
          </a:xfrm>
          <a:prstGeom prst="parallelogram">
            <a:avLst>
              <a:gd name="adj" fmla="val 96510"/>
            </a:avLst>
          </a:prstGeom>
          <a:gradFill>
            <a:gsLst>
              <a:gs pos="20000">
                <a:srgbClr val="FFFFFF">
                  <a:alpha val="0"/>
                </a:srgbClr>
              </a:gs>
              <a:gs pos="100000">
                <a:srgbClr val="FFFFFF">
                  <a:alpha val="10000"/>
                </a:srgbClr>
              </a:gs>
            </a:gsLst>
            <a:lin ang="534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!!平滑2"/>
          <p:cNvSpPr/>
          <p:nvPr>
            <p:custDataLst>
              <p:tags r:id="rId3"/>
            </p:custDataLst>
          </p:nvPr>
        </p:nvSpPr>
        <p:spPr>
          <a:xfrm rot="10800000" flipH="1">
            <a:off x="611040" y="-39315"/>
            <a:ext cx="4681217" cy="3751171"/>
          </a:xfrm>
          <a:prstGeom prst="parallelogram">
            <a:avLst>
              <a:gd name="adj" fmla="val 96510"/>
            </a:avLst>
          </a:prstGeom>
          <a:gradFill>
            <a:gsLst>
              <a:gs pos="20000">
                <a:srgbClr val="FFFFFF">
                  <a:alpha val="0"/>
                </a:srgbClr>
              </a:gs>
              <a:gs pos="100000">
                <a:srgbClr val="FFFFFF">
                  <a:alpha val="10000"/>
                </a:srgbClr>
              </a:gs>
            </a:gsLst>
            <a:lin ang="534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底纹1"/>
          <p:cNvSpPr/>
          <p:nvPr>
            <p:custDataLst>
              <p:tags r:id="rId4"/>
            </p:custDataLst>
          </p:nvPr>
        </p:nvSpPr>
        <p:spPr>
          <a:xfrm rot="10800000" flipH="1">
            <a:off x="7839372" y="-5"/>
            <a:ext cx="2414405" cy="1600142"/>
          </a:xfrm>
          <a:prstGeom prst="parallelogram">
            <a:avLst>
              <a:gd name="adj" fmla="val 99820"/>
            </a:avLst>
          </a:prstGeom>
          <a:gradFill>
            <a:gsLst>
              <a:gs pos="20000">
                <a:srgbClr val="FFFFFF">
                  <a:alpha val="0"/>
                </a:srgbClr>
              </a:gs>
              <a:gs pos="100000">
                <a:srgbClr val="FFFFFF">
                  <a:alpha val="10000"/>
                </a:srgbClr>
              </a:gs>
            </a:gsLst>
            <a:lin ang="534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底纹2"/>
          <p:cNvSpPr/>
          <p:nvPr>
            <p:custDataLst>
              <p:tags r:id="rId5"/>
            </p:custDataLst>
          </p:nvPr>
        </p:nvSpPr>
        <p:spPr>
          <a:xfrm flipH="1">
            <a:off x="1546997" y="5257858"/>
            <a:ext cx="2414405" cy="1600142"/>
          </a:xfrm>
          <a:prstGeom prst="parallelogram">
            <a:avLst>
              <a:gd name="adj" fmla="val 99820"/>
            </a:avLst>
          </a:prstGeom>
          <a:gradFill>
            <a:gsLst>
              <a:gs pos="20000">
                <a:srgbClr val="FFFFFF">
                  <a:alpha val="0"/>
                </a:srgbClr>
              </a:gs>
              <a:gs pos="100000">
                <a:srgbClr val="FFFFFF">
                  <a:alpha val="10000"/>
                </a:srgbClr>
              </a:gs>
            </a:gsLst>
            <a:lin ang="534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标题"/>
          <p:cNvSpPr txBox="1"/>
          <p:nvPr>
            <p:custDataLst>
              <p:tags r:id="rId6"/>
            </p:custDataLst>
          </p:nvPr>
        </p:nvSpPr>
        <p:spPr>
          <a:xfrm>
            <a:off x="1261524" y="1954596"/>
            <a:ext cx="9668951" cy="1531275"/>
          </a:xfrm>
          <a:prstGeom prst="rect">
            <a:avLst/>
          </a:prstGeom>
          <a:noFill/>
        </p:spPr>
        <p:txBody>
          <a:bodyPr wrap="square" lIns="71755" tIns="36195" rIns="71755" bIns="36195" rtlCol="0" anchor="ctr" anchorCtr="0">
            <a:noAutofit/>
          </a:bodyPr>
          <a:lstStyle/>
          <a:p>
            <a:pPr algn="ctr" font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无人船数学模型仿真问题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惯性导航延伸研究</a:t>
            </a:r>
          </a:p>
        </p:txBody>
      </p:sp>
      <p:grpSp>
        <p:nvGrpSpPr>
          <p:cNvPr id="4" name="!!平滑1"/>
          <p:cNvGrpSpPr/>
          <p:nvPr/>
        </p:nvGrpSpPr>
        <p:grpSpPr>
          <a:xfrm>
            <a:off x="875899" y="1197284"/>
            <a:ext cx="1999713" cy="344286"/>
            <a:chOff x="3712" y="3924"/>
            <a:chExt cx="2242" cy="386"/>
          </a:xfrm>
          <a:solidFill>
            <a:schemeClr val="accent2"/>
          </a:solidFill>
        </p:grpSpPr>
        <p:sp>
          <p:nvSpPr>
            <p:cNvPr id="5" name="任意多边形: 形状 2"/>
            <p:cNvSpPr/>
            <p:nvPr>
              <p:custDataLst>
                <p:tags r:id="rId9"/>
              </p:custDataLst>
            </p:nvPr>
          </p:nvSpPr>
          <p:spPr>
            <a:xfrm>
              <a:off x="4198" y="3924"/>
              <a:ext cx="299" cy="386"/>
            </a:xfrm>
            <a:custGeom>
              <a:avLst/>
              <a:gdLst>
                <a:gd name="connsiteX0" fmla="*/ 112774 w 217110"/>
                <a:gd name="connsiteY0" fmla="*/ 0 h 280398"/>
                <a:gd name="connsiteX1" fmla="*/ 0 w 217110"/>
                <a:gd name="connsiteY1" fmla="*/ 0 h 280398"/>
                <a:gd name="connsiteX2" fmla="*/ 104300 w 217110"/>
                <a:gd name="connsiteY2" fmla="*/ 140199 h 280398"/>
                <a:gd name="connsiteX3" fmla="*/ 0 w 217110"/>
                <a:gd name="connsiteY3" fmla="*/ 280399 h 280398"/>
                <a:gd name="connsiteX4" fmla="*/ 112774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774" y="0"/>
                  </a:moveTo>
                  <a:lnTo>
                    <a:pt x="0" y="0"/>
                  </a:lnTo>
                  <a:lnTo>
                    <a:pt x="104300" y="140199"/>
                  </a:lnTo>
                  <a:lnTo>
                    <a:pt x="0" y="280399"/>
                  </a:lnTo>
                  <a:lnTo>
                    <a:pt x="112774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6" name="任意多边形: 形状 3"/>
            <p:cNvSpPr/>
            <p:nvPr>
              <p:custDataLst>
                <p:tags r:id="rId10"/>
              </p:custDataLst>
            </p:nvPr>
          </p:nvSpPr>
          <p:spPr>
            <a:xfrm>
              <a:off x="3955" y="3924"/>
              <a:ext cx="299" cy="386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1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1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8" name="任意多边形: 形状 4"/>
            <p:cNvSpPr/>
            <p:nvPr>
              <p:custDataLst>
                <p:tags r:id="rId11"/>
              </p:custDataLst>
            </p:nvPr>
          </p:nvSpPr>
          <p:spPr>
            <a:xfrm>
              <a:off x="3712" y="3924"/>
              <a:ext cx="299" cy="386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10" name="任意多边形: 形状 6"/>
            <p:cNvSpPr/>
            <p:nvPr>
              <p:custDataLst>
                <p:tags r:id="rId12"/>
              </p:custDataLst>
            </p:nvPr>
          </p:nvSpPr>
          <p:spPr>
            <a:xfrm>
              <a:off x="4927" y="3924"/>
              <a:ext cx="299" cy="386"/>
            </a:xfrm>
            <a:custGeom>
              <a:avLst/>
              <a:gdLst>
                <a:gd name="connsiteX0" fmla="*/ 112774 w 217110"/>
                <a:gd name="connsiteY0" fmla="*/ 0 h 280398"/>
                <a:gd name="connsiteX1" fmla="*/ 0 w 217110"/>
                <a:gd name="connsiteY1" fmla="*/ 0 h 280398"/>
                <a:gd name="connsiteX2" fmla="*/ 104300 w 217110"/>
                <a:gd name="connsiteY2" fmla="*/ 140199 h 280398"/>
                <a:gd name="connsiteX3" fmla="*/ 0 w 217110"/>
                <a:gd name="connsiteY3" fmla="*/ 280399 h 280398"/>
                <a:gd name="connsiteX4" fmla="*/ 112774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774" y="0"/>
                  </a:moveTo>
                  <a:lnTo>
                    <a:pt x="0" y="0"/>
                  </a:lnTo>
                  <a:lnTo>
                    <a:pt x="104300" y="140199"/>
                  </a:lnTo>
                  <a:lnTo>
                    <a:pt x="0" y="280399"/>
                  </a:lnTo>
                  <a:lnTo>
                    <a:pt x="112774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11" name="任意多边形: 形状 7"/>
            <p:cNvSpPr/>
            <p:nvPr>
              <p:custDataLst>
                <p:tags r:id="rId13"/>
              </p:custDataLst>
            </p:nvPr>
          </p:nvSpPr>
          <p:spPr>
            <a:xfrm>
              <a:off x="4684" y="3924"/>
              <a:ext cx="299" cy="386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1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1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12" name="任意多边形: 形状 8"/>
            <p:cNvSpPr/>
            <p:nvPr>
              <p:custDataLst>
                <p:tags r:id="rId14"/>
              </p:custDataLst>
            </p:nvPr>
          </p:nvSpPr>
          <p:spPr>
            <a:xfrm>
              <a:off x="4441" y="3924"/>
              <a:ext cx="299" cy="386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14" name="任意多边形: 形状 10"/>
            <p:cNvSpPr/>
            <p:nvPr>
              <p:custDataLst>
                <p:tags r:id="rId15"/>
              </p:custDataLst>
            </p:nvPr>
          </p:nvSpPr>
          <p:spPr>
            <a:xfrm>
              <a:off x="5656" y="3924"/>
              <a:ext cx="299" cy="386"/>
            </a:xfrm>
            <a:custGeom>
              <a:avLst/>
              <a:gdLst>
                <a:gd name="connsiteX0" fmla="*/ 112774 w 217110"/>
                <a:gd name="connsiteY0" fmla="*/ 0 h 280398"/>
                <a:gd name="connsiteX1" fmla="*/ 0 w 217110"/>
                <a:gd name="connsiteY1" fmla="*/ 0 h 280398"/>
                <a:gd name="connsiteX2" fmla="*/ 104300 w 217110"/>
                <a:gd name="connsiteY2" fmla="*/ 140199 h 280398"/>
                <a:gd name="connsiteX3" fmla="*/ 0 w 217110"/>
                <a:gd name="connsiteY3" fmla="*/ 280399 h 280398"/>
                <a:gd name="connsiteX4" fmla="*/ 112774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774" y="0"/>
                  </a:moveTo>
                  <a:lnTo>
                    <a:pt x="0" y="0"/>
                  </a:lnTo>
                  <a:lnTo>
                    <a:pt x="104300" y="140199"/>
                  </a:lnTo>
                  <a:lnTo>
                    <a:pt x="0" y="280399"/>
                  </a:lnTo>
                  <a:lnTo>
                    <a:pt x="112774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15" name="任意多边形: 形状 11"/>
            <p:cNvSpPr/>
            <p:nvPr>
              <p:custDataLst>
                <p:tags r:id="rId16"/>
              </p:custDataLst>
            </p:nvPr>
          </p:nvSpPr>
          <p:spPr>
            <a:xfrm>
              <a:off x="5413" y="3924"/>
              <a:ext cx="299" cy="386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1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1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16" name="任意多边形: 形状 12"/>
            <p:cNvSpPr/>
            <p:nvPr>
              <p:custDataLst>
                <p:tags r:id="rId17"/>
              </p:custDataLst>
            </p:nvPr>
          </p:nvSpPr>
          <p:spPr>
            <a:xfrm>
              <a:off x="5170" y="3924"/>
              <a:ext cx="299" cy="386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</p:grpSp>
      <p:sp>
        <p:nvSpPr>
          <p:cNvPr id="7" name="汇报人">
            <a:extLst>
              <a:ext uri="{FF2B5EF4-FFF2-40B4-BE49-F238E27FC236}">
                <a16:creationId xmlns:a16="http://schemas.microsoft.com/office/drawing/2014/main" id="{520FF05D-1EE2-FA6E-21FA-F49F760A28A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77651" y="5784276"/>
            <a:ext cx="2112708" cy="54730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刁舸航 </a:t>
            </a:r>
          </a:p>
        </p:txBody>
      </p:sp>
      <p:sp>
        <p:nvSpPr>
          <p:cNvPr id="2" name="副标题-简述">
            <a:extLst>
              <a:ext uri="{FF2B5EF4-FFF2-40B4-BE49-F238E27FC236}">
                <a16:creationId xmlns:a16="http://schemas.microsoft.com/office/drawing/2014/main" id="{3F8120B1-0F23-583A-6DBC-C53B1AE32DC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09243" y="3588383"/>
            <a:ext cx="10224598" cy="528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Problem of 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Mathematical Model of USV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Extension Research on IMU Navigation</a:t>
            </a:r>
            <a:endParaRPr lang="en-US" altLang="id-ID" sz="3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19A047F-4846-DB33-2405-0AA68F6A8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866" y="413271"/>
            <a:ext cx="23241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B033F1A7-FC5A-CDC7-05B1-03A58FAF5AFD}"/>
              </a:ext>
            </a:extLst>
          </p:cNvPr>
          <p:cNvSpPr txBox="1"/>
          <p:nvPr/>
        </p:nvSpPr>
        <p:spPr>
          <a:xfrm>
            <a:off x="9721978" y="5915372"/>
            <a:ext cx="1846050" cy="442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2024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</a:t>
            </a:r>
            <a:r>
              <a:rPr lang="en-US" altLang="zh-CN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en-US" altLang="zh-CN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</a:t>
            </a:r>
            <a:r>
              <a:rPr lang="zh-CN" altLang="en-US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日</a:t>
            </a:r>
            <a:endParaRPr lang="zh-CN" altLang="en-US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" grpId="0" uiExpand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文本框 14">
            <a:hlinkClick r:id="rId10"/>
            <a:extLst>
              <a:ext uri="{FF2B5EF4-FFF2-40B4-BE49-F238E27FC236}">
                <a16:creationId xmlns:a16="http://schemas.microsoft.com/office/drawing/2014/main" id="{9E8129D5-3C6E-3037-8472-82C1EFDA2D90}"/>
              </a:ext>
            </a:extLst>
          </p:cNvPr>
          <p:cNvSpPr txBox="1"/>
          <p:nvPr/>
        </p:nvSpPr>
        <p:spPr>
          <a:xfrm>
            <a:off x="3423905" y="57484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卡尔曼滤波对比</a:t>
            </a:r>
          </a:p>
        </p:txBody>
      </p:sp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">
            <a:extLst>
              <a:ext uri="{FF2B5EF4-FFF2-40B4-BE49-F238E27FC236}">
                <a16:creationId xmlns:a16="http://schemas.microsoft.com/office/drawing/2014/main" id="{29F0168B-FA0E-CE36-4C70-E14F46736B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序号">
            <a:extLst>
              <a:ext uri="{FF2B5EF4-FFF2-40B4-BE49-F238E27FC236}">
                <a16:creationId xmlns:a16="http://schemas.microsoft.com/office/drawing/2014/main" id="{40AF1A70-9F16-C7CE-A698-E597BDA3AC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AE9E2FC7-0F00-CAB4-6151-985D371586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val 4">
            <a:extLst>
              <a:ext uri="{FF2B5EF4-FFF2-40B4-BE49-F238E27FC236}">
                <a16:creationId xmlns:a16="http://schemas.microsoft.com/office/drawing/2014/main" id="{BD5B47D1-8E94-81F9-A727-06484C0EE7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!!平滑3">
            <a:extLst>
              <a:ext uri="{FF2B5EF4-FFF2-40B4-BE49-F238E27FC236}">
                <a16:creationId xmlns:a16="http://schemas.microsoft.com/office/drawing/2014/main" id="{B72C2480-64CF-0848-101B-8B3E15CF7C7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1107573" y="1088036"/>
            <a:ext cx="2047583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8EAB06-E4E3-9FB5-9317-BBC3715FFA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4" y="1208684"/>
            <a:ext cx="11933590" cy="514724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39A7EA7-8C92-EE26-4757-D004513BEDBC}"/>
              </a:ext>
            </a:extLst>
          </p:cNvPr>
          <p:cNvSpPr txBox="1"/>
          <p:nvPr/>
        </p:nvSpPr>
        <p:spPr>
          <a:xfrm>
            <a:off x="5090202" y="6182072"/>
            <a:ext cx="21678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采样时间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48C50C59-3652-482E-D879-90F662719ECD}"/>
              </a:ext>
            </a:extLst>
          </p:cNvPr>
          <p:cNvSpPr/>
          <p:nvPr/>
        </p:nvSpPr>
        <p:spPr>
          <a:xfrm>
            <a:off x="6858000" y="5048250"/>
            <a:ext cx="2167848" cy="90756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962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文本框 14">
            <a:hlinkClick r:id="rId10"/>
            <a:extLst>
              <a:ext uri="{FF2B5EF4-FFF2-40B4-BE49-F238E27FC236}">
                <a16:creationId xmlns:a16="http://schemas.microsoft.com/office/drawing/2014/main" id="{9E8129D5-3C6E-3037-8472-82C1EFDA2D90}"/>
              </a:ext>
            </a:extLst>
          </p:cNvPr>
          <p:cNvSpPr txBox="1"/>
          <p:nvPr/>
        </p:nvSpPr>
        <p:spPr>
          <a:xfrm>
            <a:off x="3423905" y="57484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卡尔曼滤波对比</a:t>
            </a:r>
          </a:p>
        </p:txBody>
      </p:sp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">
            <a:extLst>
              <a:ext uri="{FF2B5EF4-FFF2-40B4-BE49-F238E27FC236}">
                <a16:creationId xmlns:a16="http://schemas.microsoft.com/office/drawing/2014/main" id="{29F0168B-FA0E-CE36-4C70-E14F46736B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序号">
            <a:extLst>
              <a:ext uri="{FF2B5EF4-FFF2-40B4-BE49-F238E27FC236}">
                <a16:creationId xmlns:a16="http://schemas.microsoft.com/office/drawing/2014/main" id="{40AF1A70-9F16-C7CE-A698-E597BDA3AC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AE9E2FC7-0F00-CAB4-6151-985D371586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val 4">
            <a:extLst>
              <a:ext uri="{FF2B5EF4-FFF2-40B4-BE49-F238E27FC236}">
                <a16:creationId xmlns:a16="http://schemas.microsoft.com/office/drawing/2014/main" id="{BD5B47D1-8E94-81F9-A727-06484C0EE7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!!平滑3">
            <a:extLst>
              <a:ext uri="{FF2B5EF4-FFF2-40B4-BE49-F238E27FC236}">
                <a16:creationId xmlns:a16="http://schemas.microsoft.com/office/drawing/2014/main" id="{B72C2480-64CF-0848-101B-8B3E15CF7C7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1107573" y="1088036"/>
            <a:ext cx="2047583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76E8E59-9E07-8319-CDA2-FDD7AA757D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6" y="1198395"/>
            <a:ext cx="11777046" cy="507972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6A90076-7204-CEEB-A8CF-3CE6BAF482F0}"/>
              </a:ext>
            </a:extLst>
          </p:cNvPr>
          <p:cNvSpPr txBox="1"/>
          <p:nvPr/>
        </p:nvSpPr>
        <p:spPr>
          <a:xfrm>
            <a:off x="5090202" y="6096347"/>
            <a:ext cx="21678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采样时间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96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76E8E59-9E07-8319-CDA2-FDD7AA757D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076" y="904319"/>
            <a:ext cx="11515724" cy="5592138"/>
          </a:xfrm>
          <a:prstGeom prst="rect">
            <a:avLst/>
          </a:prstGeom>
        </p:spPr>
      </p:pic>
      <p:sp>
        <p:nvSpPr>
          <p:cNvPr id="16" name="!!文本框 14">
            <a:hlinkClick r:id="rId11"/>
            <a:extLst>
              <a:ext uri="{FF2B5EF4-FFF2-40B4-BE49-F238E27FC236}">
                <a16:creationId xmlns:a16="http://schemas.microsoft.com/office/drawing/2014/main" id="{9E8129D5-3C6E-3037-8472-82C1EFDA2D90}"/>
              </a:ext>
            </a:extLst>
          </p:cNvPr>
          <p:cNvSpPr txBox="1"/>
          <p:nvPr/>
        </p:nvSpPr>
        <p:spPr>
          <a:xfrm>
            <a:off x="342390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卡尔曼滤波对比</a:t>
            </a:r>
          </a:p>
        </p:txBody>
      </p:sp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">
            <a:extLst>
              <a:ext uri="{FF2B5EF4-FFF2-40B4-BE49-F238E27FC236}">
                <a16:creationId xmlns:a16="http://schemas.microsoft.com/office/drawing/2014/main" id="{29F0168B-FA0E-CE36-4C70-E14F46736B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序号">
            <a:extLst>
              <a:ext uri="{FF2B5EF4-FFF2-40B4-BE49-F238E27FC236}">
                <a16:creationId xmlns:a16="http://schemas.microsoft.com/office/drawing/2014/main" id="{40AF1A70-9F16-C7CE-A698-E597BDA3AC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AE9E2FC7-0F00-CAB4-6151-985D371586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val 4">
            <a:extLst>
              <a:ext uri="{FF2B5EF4-FFF2-40B4-BE49-F238E27FC236}">
                <a16:creationId xmlns:a16="http://schemas.microsoft.com/office/drawing/2014/main" id="{BD5B47D1-8E94-81F9-A727-06484C0EE7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!!平滑3">
            <a:extLst>
              <a:ext uri="{FF2B5EF4-FFF2-40B4-BE49-F238E27FC236}">
                <a16:creationId xmlns:a16="http://schemas.microsoft.com/office/drawing/2014/main" id="{B72C2480-64CF-0848-101B-8B3E15CF7C7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1107573" y="1088036"/>
            <a:ext cx="2047583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A90076-7204-CEEB-A8CF-3CE6BAF482F0}"/>
              </a:ext>
            </a:extLst>
          </p:cNvPr>
          <p:cNvSpPr txBox="1"/>
          <p:nvPr/>
        </p:nvSpPr>
        <p:spPr>
          <a:xfrm>
            <a:off x="5090202" y="6277322"/>
            <a:ext cx="21678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采样时间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20ms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8E37AEDB-6758-5700-EFE4-931708C705A7}"/>
              </a:ext>
            </a:extLst>
          </p:cNvPr>
          <p:cNvSpPr/>
          <p:nvPr/>
        </p:nvSpPr>
        <p:spPr>
          <a:xfrm rot="20216443">
            <a:off x="6391355" y="4473344"/>
            <a:ext cx="2167848" cy="90756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978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76E8E59-9E07-8319-CDA2-FDD7AA757D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076" y="904319"/>
            <a:ext cx="11515724" cy="5592137"/>
          </a:xfrm>
          <a:prstGeom prst="rect">
            <a:avLst/>
          </a:prstGeom>
        </p:spPr>
      </p:pic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">
            <a:extLst>
              <a:ext uri="{FF2B5EF4-FFF2-40B4-BE49-F238E27FC236}">
                <a16:creationId xmlns:a16="http://schemas.microsoft.com/office/drawing/2014/main" id="{29F0168B-FA0E-CE36-4C70-E14F46736B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序号">
            <a:extLst>
              <a:ext uri="{FF2B5EF4-FFF2-40B4-BE49-F238E27FC236}">
                <a16:creationId xmlns:a16="http://schemas.microsoft.com/office/drawing/2014/main" id="{40AF1A70-9F16-C7CE-A698-E597BDA3AC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AE9E2FC7-0F00-CAB4-6151-985D371586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val 4">
            <a:extLst>
              <a:ext uri="{FF2B5EF4-FFF2-40B4-BE49-F238E27FC236}">
                <a16:creationId xmlns:a16="http://schemas.microsoft.com/office/drawing/2014/main" id="{BD5B47D1-8E94-81F9-A727-06484C0EE7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!!平滑3">
            <a:extLst>
              <a:ext uri="{FF2B5EF4-FFF2-40B4-BE49-F238E27FC236}">
                <a16:creationId xmlns:a16="http://schemas.microsoft.com/office/drawing/2014/main" id="{B72C2480-64CF-0848-101B-8B3E15CF7C7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1107573" y="1088036"/>
            <a:ext cx="2047583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A90076-7204-CEEB-A8CF-3CE6BAF482F0}"/>
              </a:ext>
            </a:extLst>
          </p:cNvPr>
          <p:cNvSpPr txBox="1"/>
          <p:nvPr/>
        </p:nvSpPr>
        <p:spPr>
          <a:xfrm>
            <a:off x="5090202" y="6277322"/>
            <a:ext cx="21678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采样时间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20ms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!!文本框 14">
            <a:hlinkClick r:id="rId12"/>
            <a:extLst>
              <a:ext uri="{FF2B5EF4-FFF2-40B4-BE49-F238E27FC236}">
                <a16:creationId xmlns:a16="http://schemas.microsoft.com/office/drawing/2014/main" id="{96F5A645-066C-E916-F4C9-7ABFAE36BD92}"/>
              </a:ext>
            </a:extLst>
          </p:cNvPr>
          <p:cNvSpPr txBox="1"/>
          <p:nvPr/>
        </p:nvSpPr>
        <p:spPr>
          <a:xfrm>
            <a:off x="342390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卡尔曼滤波对比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805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76E8E59-9E07-8319-CDA2-FDD7AA757D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077" y="904319"/>
            <a:ext cx="11515722" cy="5592137"/>
          </a:xfrm>
          <a:prstGeom prst="rect">
            <a:avLst/>
          </a:prstGeom>
        </p:spPr>
      </p:pic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">
            <a:extLst>
              <a:ext uri="{FF2B5EF4-FFF2-40B4-BE49-F238E27FC236}">
                <a16:creationId xmlns:a16="http://schemas.microsoft.com/office/drawing/2014/main" id="{29F0168B-FA0E-CE36-4C70-E14F46736B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序号">
            <a:extLst>
              <a:ext uri="{FF2B5EF4-FFF2-40B4-BE49-F238E27FC236}">
                <a16:creationId xmlns:a16="http://schemas.microsoft.com/office/drawing/2014/main" id="{40AF1A70-9F16-C7CE-A698-E597BDA3AC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AE9E2FC7-0F00-CAB4-6151-985D371586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val 4">
            <a:extLst>
              <a:ext uri="{FF2B5EF4-FFF2-40B4-BE49-F238E27FC236}">
                <a16:creationId xmlns:a16="http://schemas.microsoft.com/office/drawing/2014/main" id="{BD5B47D1-8E94-81F9-A727-06484C0EE7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!!平滑3">
            <a:extLst>
              <a:ext uri="{FF2B5EF4-FFF2-40B4-BE49-F238E27FC236}">
                <a16:creationId xmlns:a16="http://schemas.microsoft.com/office/drawing/2014/main" id="{B72C2480-64CF-0848-101B-8B3E15CF7C7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1107573" y="1088036"/>
            <a:ext cx="2047583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A90076-7204-CEEB-A8CF-3CE6BAF482F0}"/>
              </a:ext>
            </a:extLst>
          </p:cNvPr>
          <p:cNvSpPr txBox="1"/>
          <p:nvPr/>
        </p:nvSpPr>
        <p:spPr>
          <a:xfrm>
            <a:off x="5090202" y="6277322"/>
            <a:ext cx="21678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采样时间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50ms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!!文本框 14">
            <a:hlinkClick r:id="rId12"/>
            <a:extLst>
              <a:ext uri="{FF2B5EF4-FFF2-40B4-BE49-F238E27FC236}">
                <a16:creationId xmlns:a16="http://schemas.microsoft.com/office/drawing/2014/main" id="{4C661ED6-415A-55CE-3325-661249333793}"/>
              </a:ext>
            </a:extLst>
          </p:cNvPr>
          <p:cNvSpPr txBox="1"/>
          <p:nvPr/>
        </p:nvSpPr>
        <p:spPr>
          <a:xfrm>
            <a:off x="342390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卡尔曼滤波对比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442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">
            <a:extLst>
              <a:ext uri="{FF2B5EF4-FFF2-40B4-BE49-F238E27FC236}">
                <a16:creationId xmlns:a16="http://schemas.microsoft.com/office/drawing/2014/main" id="{29F0168B-FA0E-CE36-4C70-E14F46736B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序号">
            <a:extLst>
              <a:ext uri="{FF2B5EF4-FFF2-40B4-BE49-F238E27FC236}">
                <a16:creationId xmlns:a16="http://schemas.microsoft.com/office/drawing/2014/main" id="{40AF1A70-9F16-C7CE-A698-E597BDA3AC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AE9E2FC7-0F00-CAB4-6151-985D371586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val 4">
            <a:extLst>
              <a:ext uri="{FF2B5EF4-FFF2-40B4-BE49-F238E27FC236}">
                <a16:creationId xmlns:a16="http://schemas.microsoft.com/office/drawing/2014/main" id="{BD5B47D1-8E94-81F9-A727-06484C0EE7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!!平滑3">
            <a:extLst>
              <a:ext uri="{FF2B5EF4-FFF2-40B4-BE49-F238E27FC236}">
                <a16:creationId xmlns:a16="http://schemas.microsoft.com/office/drawing/2014/main" id="{B72C2480-64CF-0848-101B-8B3E15CF7C7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1107573" y="1088036"/>
            <a:ext cx="2047583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!!文本框 14">
            <a:hlinkClick r:id="rId11"/>
            <a:extLst>
              <a:ext uri="{FF2B5EF4-FFF2-40B4-BE49-F238E27FC236}">
                <a16:creationId xmlns:a16="http://schemas.microsoft.com/office/drawing/2014/main" id="{4C661ED6-415A-55CE-3325-661249333793}"/>
              </a:ext>
            </a:extLst>
          </p:cNvPr>
          <p:cNvSpPr txBox="1"/>
          <p:nvPr/>
        </p:nvSpPr>
        <p:spPr>
          <a:xfrm>
            <a:off x="342390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加速度积分获取速度（非融合）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DC1126-597A-EBF2-CC92-57755B48D0DC}"/>
              </a:ext>
            </a:extLst>
          </p:cNvPr>
          <p:cNvSpPr txBox="1"/>
          <p:nvPr/>
        </p:nvSpPr>
        <p:spPr>
          <a:xfrm>
            <a:off x="1392257" y="1857804"/>
            <a:ext cx="20175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xyz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加速度</a:t>
            </a:r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4186CF71-D72E-2669-0648-0564E87B6C76}"/>
              </a:ext>
            </a:extLst>
          </p:cNvPr>
          <p:cNvSpPr/>
          <p:nvPr/>
        </p:nvSpPr>
        <p:spPr>
          <a:xfrm>
            <a:off x="2172448" y="2463901"/>
            <a:ext cx="457200" cy="2458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9B0C6C8-BEC7-4B87-CA33-772C41DD26E4}"/>
              </a:ext>
            </a:extLst>
          </p:cNvPr>
          <p:cNvSpPr txBox="1"/>
          <p:nvPr/>
        </p:nvSpPr>
        <p:spPr>
          <a:xfrm>
            <a:off x="1861751" y="2891753"/>
            <a:ext cx="1294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中值滤波</a:t>
            </a:r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B937D097-25EF-AF16-9EF5-5EC242137106}"/>
              </a:ext>
            </a:extLst>
          </p:cNvPr>
          <p:cNvSpPr/>
          <p:nvPr/>
        </p:nvSpPr>
        <p:spPr>
          <a:xfrm rot="16200000">
            <a:off x="3217470" y="2963151"/>
            <a:ext cx="457200" cy="2458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E4668D4-70F5-8175-DBDC-5E4C9E14CFD1}"/>
              </a:ext>
            </a:extLst>
          </p:cNvPr>
          <p:cNvSpPr txBox="1"/>
          <p:nvPr/>
        </p:nvSpPr>
        <p:spPr>
          <a:xfrm>
            <a:off x="3590403" y="2891753"/>
            <a:ext cx="23876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ButterWorth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滤波</a:t>
            </a:r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FD0E5F18-F378-582E-20C8-20DDB7E4D075}"/>
              </a:ext>
            </a:extLst>
          </p:cNvPr>
          <p:cNvSpPr/>
          <p:nvPr/>
        </p:nvSpPr>
        <p:spPr>
          <a:xfrm rot="16200000">
            <a:off x="5862261" y="2968829"/>
            <a:ext cx="457200" cy="2458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0729F0-B1A3-521F-5CE0-D718461AE205}"/>
              </a:ext>
            </a:extLst>
          </p:cNvPr>
          <p:cNvSpPr txBox="1"/>
          <p:nvPr/>
        </p:nvSpPr>
        <p:spPr>
          <a:xfrm>
            <a:off x="6235193" y="2897431"/>
            <a:ext cx="4619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经阈值提取静止态（速度为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的时刻）</a:t>
            </a:r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D11AAEF4-20EE-C505-C847-AD45DE7C7532}"/>
              </a:ext>
            </a:extLst>
          </p:cNvPr>
          <p:cNvSpPr/>
          <p:nvPr/>
        </p:nvSpPr>
        <p:spPr>
          <a:xfrm>
            <a:off x="7852986" y="3471894"/>
            <a:ext cx="457200" cy="2458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52CCAF7-BC62-A0D4-B23A-9F1C5BA0BC29}"/>
              </a:ext>
            </a:extLst>
          </p:cNvPr>
          <p:cNvSpPr txBox="1"/>
          <p:nvPr/>
        </p:nvSpPr>
        <p:spPr>
          <a:xfrm>
            <a:off x="6235193" y="3826626"/>
            <a:ext cx="4194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非静止态积分求速度会有较大漂移</a:t>
            </a:r>
          </a:p>
        </p:txBody>
      </p:sp>
      <p:sp>
        <p:nvSpPr>
          <p:cNvPr id="16" name="箭头: 下 15">
            <a:extLst>
              <a:ext uri="{FF2B5EF4-FFF2-40B4-BE49-F238E27FC236}">
                <a16:creationId xmlns:a16="http://schemas.microsoft.com/office/drawing/2014/main" id="{A153EEA4-CB5D-6587-4990-2B47FA9A9FE8}"/>
              </a:ext>
            </a:extLst>
          </p:cNvPr>
          <p:cNvSpPr/>
          <p:nvPr/>
        </p:nvSpPr>
        <p:spPr>
          <a:xfrm rot="5400000">
            <a:off x="5862261" y="3903779"/>
            <a:ext cx="457200" cy="2458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0364AAA-8C9E-2263-00C5-35E503AB6ED1}"/>
              </a:ext>
            </a:extLst>
          </p:cNvPr>
          <p:cNvSpPr txBox="1"/>
          <p:nvPr/>
        </p:nvSpPr>
        <p:spPr>
          <a:xfrm>
            <a:off x="4090866" y="3826626"/>
            <a:ext cx="1422408" cy="40011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去飘算法</a:t>
            </a:r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5518AC0C-0388-9E98-F3C0-700D718A63BF}"/>
              </a:ext>
            </a:extLst>
          </p:cNvPr>
          <p:cNvSpPr/>
          <p:nvPr/>
        </p:nvSpPr>
        <p:spPr>
          <a:xfrm>
            <a:off x="4555611" y="4431389"/>
            <a:ext cx="457200" cy="2458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15A9A1C-B656-9EBD-4938-3955F934522A}"/>
              </a:ext>
            </a:extLst>
          </p:cNvPr>
          <p:cNvSpPr txBox="1"/>
          <p:nvPr/>
        </p:nvSpPr>
        <p:spPr>
          <a:xfrm>
            <a:off x="3595033" y="4928755"/>
            <a:ext cx="23876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稳定速度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3477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76E8E59-9E07-8319-CDA2-FDD7AA757D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077" y="904319"/>
            <a:ext cx="11515722" cy="5592136"/>
          </a:xfrm>
          <a:prstGeom prst="rect">
            <a:avLst/>
          </a:prstGeom>
        </p:spPr>
      </p:pic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">
            <a:extLst>
              <a:ext uri="{FF2B5EF4-FFF2-40B4-BE49-F238E27FC236}">
                <a16:creationId xmlns:a16="http://schemas.microsoft.com/office/drawing/2014/main" id="{29F0168B-FA0E-CE36-4C70-E14F46736B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序号">
            <a:extLst>
              <a:ext uri="{FF2B5EF4-FFF2-40B4-BE49-F238E27FC236}">
                <a16:creationId xmlns:a16="http://schemas.microsoft.com/office/drawing/2014/main" id="{40AF1A70-9F16-C7CE-A698-E597BDA3AC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AE9E2FC7-0F00-CAB4-6151-985D371586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val 4">
            <a:extLst>
              <a:ext uri="{FF2B5EF4-FFF2-40B4-BE49-F238E27FC236}">
                <a16:creationId xmlns:a16="http://schemas.microsoft.com/office/drawing/2014/main" id="{BD5B47D1-8E94-81F9-A727-06484C0EE7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!!平滑3">
            <a:extLst>
              <a:ext uri="{FF2B5EF4-FFF2-40B4-BE49-F238E27FC236}">
                <a16:creationId xmlns:a16="http://schemas.microsoft.com/office/drawing/2014/main" id="{B72C2480-64CF-0848-101B-8B3E15CF7C7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1107573" y="1088036"/>
            <a:ext cx="2047583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A90076-7204-CEEB-A8CF-3CE6BAF482F0}"/>
              </a:ext>
            </a:extLst>
          </p:cNvPr>
          <p:cNvSpPr txBox="1"/>
          <p:nvPr/>
        </p:nvSpPr>
        <p:spPr>
          <a:xfrm>
            <a:off x="5090202" y="6277322"/>
            <a:ext cx="21678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采样时间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5ms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!!文本框 14">
            <a:hlinkClick r:id="rId12"/>
            <a:extLst>
              <a:ext uri="{FF2B5EF4-FFF2-40B4-BE49-F238E27FC236}">
                <a16:creationId xmlns:a16="http://schemas.microsoft.com/office/drawing/2014/main" id="{4C661ED6-415A-55CE-3325-661249333793}"/>
              </a:ext>
            </a:extLst>
          </p:cNvPr>
          <p:cNvSpPr txBox="1"/>
          <p:nvPr/>
        </p:nvSpPr>
        <p:spPr>
          <a:xfrm>
            <a:off x="342390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窗口比较小的中值滤波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E485E17-A6D7-5A02-8F04-907D97A30989}"/>
              </a:ext>
            </a:extLst>
          </p:cNvPr>
          <p:cNvSpPr/>
          <p:nvPr/>
        </p:nvSpPr>
        <p:spPr>
          <a:xfrm rot="20216443">
            <a:off x="840510" y="5577846"/>
            <a:ext cx="1802266" cy="75038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773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76E8E59-9E07-8319-CDA2-FDD7AA757D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078" y="904319"/>
            <a:ext cx="11515720" cy="5592136"/>
          </a:xfrm>
          <a:prstGeom prst="rect">
            <a:avLst/>
          </a:prstGeom>
        </p:spPr>
      </p:pic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">
            <a:extLst>
              <a:ext uri="{FF2B5EF4-FFF2-40B4-BE49-F238E27FC236}">
                <a16:creationId xmlns:a16="http://schemas.microsoft.com/office/drawing/2014/main" id="{29F0168B-FA0E-CE36-4C70-E14F46736B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序号">
            <a:extLst>
              <a:ext uri="{FF2B5EF4-FFF2-40B4-BE49-F238E27FC236}">
                <a16:creationId xmlns:a16="http://schemas.microsoft.com/office/drawing/2014/main" id="{40AF1A70-9F16-C7CE-A698-E597BDA3AC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AE9E2FC7-0F00-CAB4-6151-985D371586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val 4">
            <a:extLst>
              <a:ext uri="{FF2B5EF4-FFF2-40B4-BE49-F238E27FC236}">
                <a16:creationId xmlns:a16="http://schemas.microsoft.com/office/drawing/2014/main" id="{BD5B47D1-8E94-81F9-A727-06484C0EE7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!!平滑3">
            <a:extLst>
              <a:ext uri="{FF2B5EF4-FFF2-40B4-BE49-F238E27FC236}">
                <a16:creationId xmlns:a16="http://schemas.microsoft.com/office/drawing/2014/main" id="{B72C2480-64CF-0848-101B-8B3E15CF7C7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1107573" y="1088036"/>
            <a:ext cx="2047583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A90076-7204-CEEB-A8CF-3CE6BAF482F0}"/>
              </a:ext>
            </a:extLst>
          </p:cNvPr>
          <p:cNvSpPr txBox="1"/>
          <p:nvPr/>
        </p:nvSpPr>
        <p:spPr>
          <a:xfrm>
            <a:off x="5090202" y="6277322"/>
            <a:ext cx="21678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采样时间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5ms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!!文本框 14">
            <a:hlinkClick r:id="rId12"/>
            <a:extLst>
              <a:ext uri="{FF2B5EF4-FFF2-40B4-BE49-F238E27FC236}">
                <a16:creationId xmlns:a16="http://schemas.microsoft.com/office/drawing/2014/main" id="{4C661ED6-415A-55CE-3325-661249333793}"/>
              </a:ext>
            </a:extLst>
          </p:cNvPr>
          <p:cNvSpPr txBox="1"/>
          <p:nvPr/>
        </p:nvSpPr>
        <p:spPr>
          <a:xfrm>
            <a:off x="342390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窗口比较小的中值滤波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0542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76E8E59-9E07-8319-CDA2-FDD7AA757D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078" y="904319"/>
            <a:ext cx="11515720" cy="5592135"/>
          </a:xfrm>
          <a:prstGeom prst="rect">
            <a:avLst/>
          </a:prstGeom>
        </p:spPr>
      </p:pic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">
            <a:extLst>
              <a:ext uri="{FF2B5EF4-FFF2-40B4-BE49-F238E27FC236}">
                <a16:creationId xmlns:a16="http://schemas.microsoft.com/office/drawing/2014/main" id="{29F0168B-FA0E-CE36-4C70-E14F46736B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序号">
            <a:extLst>
              <a:ext uri="{FF2B5EF4-FFF2-40B4-BE49-F238E27FC236}">
                <a16:creationId xmlns:a16="http://schemas.microsoft.com/office/drawing/2014/main" id="{40AF1A70-9F16-C7CE-A698-E597BDA3AC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AE9E2FC7-0F00-CAB4-6151-985D371586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val 4">
            <a:extLst>
              <a:ext uri="{FF2B5EF4-FFF2-40B4-BE49-F238E27FC236}">
                <a16:creationId xmlns:a16="http://schemas.microsoft.com/office/drawing/2014/main" id="{BD5B47D1-8E94-81F9-A727-06484C0EE7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!!平滑3">
            <a:extLst>
              <a:ext uri="{FF2B5EF4-FFF2-40B4-BE49-F238E27FC236}">
                <a16:creationId xmlns:a16="http://schemas.microsoft.com/office/drawing/2014/main" id="{B72C2480-64CF-0848-101B-8B3E15CF7C7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1107573" y="1088036"/>
            <a:ext cx="2047583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A90076-7204-CEEB-A8CF-3CE6BAF482F0}"/>
              </a:ext>
            </a:extLst>
          </p:cNvPr>
          <p:cNvSpPr txBox="1"/>
          <p:nvPr/>
        </p:nvSpPr>
        <p:spPr>
          <a:xfrm>
            <a:off x="5090202" y="6277322"/>
            <a:ext cx="21678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采样时间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5ms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!!文本框 14">
            <a:hlinkClick r:id="rId12"/>
            <a:extLst>
              <a:ext uri="{FF2B5EF4-FFF2-40B4-BE49-F238E27FC236}">
                <a16:creationId xmlns:a16="http://schemas.microsoft.com/office/drawing/2014/main" id="{4C661ED6-415A-55CE-3325-661249333793}"/>
              </a:ext>
            </a:extLst>
          </p:cNvPr>
          <p:cNvSpPr txBox="1"/>
          <p:nvPr/>
        </p:nvSpPr>
        <p:spPr>
          <a:xfrm>
            <a:off x="1819937" y="109588"/>
            <a:ext cx="85521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截止频率为奈奎斯频率分之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巴特沃斯低通滤波器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4266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76E8E59-9E07-8319-CDA2-FDD7AA757D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079" y="904319"/>
            <a:ext cx="11515718" cy="5592135"/>
          </a:xfrm>
          <a:prstGeom prst="rect">
            <a:avLst/>
          </a:prstGeom>
        </p:spPr>
      </p:pic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">
            <a:extLst>
              <a:ext uri="{FF2B5EF4-FFF2-40B4-BE49-F238E27FC236}">
                <a16:creationId xmlns:a16="http://schemas.microsoft.com/office/drawing/2014/main" id="{29F0168B-FA0E-CE36-4C70-E14F46736B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序号">
            <a:extLst>
              <a:ext uri="{FF2B5EF4-FFF2-40B4-BE49-F238E27FC236}">
                <a16:creationId xmlns:a16="http://schemas.microsoft.com/office/drawing/2014/main" id="{40AF1A70-9F16-C7CE-A698-E597BDA3AC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AE9E2FC7-0F00-CAB4-6151-985D371586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val 4">
            <a:extLst>
              <a:ext uri="{FF2B5EF4-FFF2-40B4-BE49-F238E27FC236}">
                <a16:creationId xmlns:a16="http://schemas.microsoft.com/office/drawing/2014/main" id="{BD5B47D1-8E94-81F9-A727-06484C0EE7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!!平滑3">
            <a:extLst>
              <a:ext uri="{FF2B5EF4-FFF2-40B4-BE49-F238E27FC236}">
                <a16:creationId xmlns:a16="http://schemas.microsoft.com/office/drawing/2014/main" id="{B72C2480-64CF-0848-101B-8B3E15CF7C7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1107573" y="1088036"/>
            <a:ext cx="2047583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A90076-7204-CEEB-A8CF-3CE6BAF482F0}"/>
              </a:ext>
            </a:extLst>
          </p:cNvPr>
          <p:cNvSpPr txBox="1"/>
          <p:nvPr/>
        </p:nvSpPr>
        <p:spPr>
          <a:xfrm>
            <a:off x="5090202" y="6277322"/>
            <a:ext cx="21678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采样时间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5ms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!!文本框 14">
            <a:hlinkClick r:id="rId12"/>
            <a:extLst>
              <a:ext uri="{FF2B5EF4-FFF2-40B4-BE49-F238E27FC236}">
                <a16:creationId xmlns:a16="http://schemas.microsoft.com/office/drawing/2014/main" id="{253F1277-2256-C2F5-766B-8279FFAFE9EC}"/>
              </a:ext>
            </a:extLst>
          </p:cNvPr>
          <p:cNvSpPr txBox="1"/>
          <p:nvPr/>
        </p:nvSpPr>
        <p:spPr>
          <a:xfrm>
            <a:off x="1819937" y="109588"/>
            <a:ext cx="85521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截止频率为奈奎斯频率分之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巴特沃斯低通滤波器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7219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平滑2"/>
          <p:cNvGrpSpPr/>
          <p:nvPr/>
        </p:nvGrpSpPr>
        <p:grpSpPr>
          <a:xfrm>
            <a:off x="11611610" y="0"/>
            <a:ext cx="580390" cy="6858000"/>
            <a:chOff x="15886" y="0"/>
            <a:chExt cx="914" cy="10800"/>
          </a:xfrm>
        </p:grpSpPr>
        <p:sp>
          <p:nvSpPr>
            <p:cNvPr id="2" name="Rectangle 1"/>
            <p:cNvSpPr/>
            <p:nvPr>
              <p:custDataLst>
                <p:tags r:id="rId7"/>
              </p:custDataLst>
            </p:nvPr>
          </p:nvSpPr>
          <p:spPr>
            <a:xfrm>
              <a:off x="15886" y="0"/>
              <a:ext cx="914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6244" y="450"/>
              <a:ext cx="195" cy="520"/>
              <a:chOff x="-1645456" y="227886"/>
              <a:chExt cx="150982" cy="404566"/>
            </a:xfrm>
          </p:grpSpPr>
          <p:sp>
            <p:nvSpPr>
              <p:cNvPr id="10" name="Oval 9"/>
              <p:cNvSpPr/>
              <p:nvPr>
                <p:custDataLst>
                  <p:tags r:id="rId8"/>
                </p:custDataLst>
              </p:nvPr>
            </p:nvSpPr>
            <p:spPr>
              <a:xfrm>
                <a:off x="-1645456" y="227886"/>
                <a:ext cx="150979" cy="15098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Oval 10"/>
              <p:cNvSpPr/>
              <p:nvPr>
                <p:custDataLst>
                  <p:tags r:id="rId9"/>
                </p:custDataLst>
              </p:nvPr>
            </p:nvSpPr>
            <p:spPr>
              <a:xfrm>
                <a:off x="-1645456" y="481471"/>
                <a:ext cx="150982" cy="15098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532527" y="551766"/>
            <a:ext cx="1165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5" name="平滑1"/>
          <p:cNvSpPr/>
          <p:nvPr>
            <p:custDataLst>
              <p:tags r:id="rId2"/>
            </p:custDataLst>
          </p:nvPr>
        </p:nvSpPr>
        <p:spPr>
          <a:xfrm>
            <a:off x="653529" y="417972"/>
            <a:ext cx="771492" cy="749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目录2"/>
          <p:cNvGrpSpPr/>
          <p:nvPr/>
        </p:nvGrpSpPr>
        <p:grpSpPr>
          <a:xfrm>
            <a:off x="2014558" y="2322747"/>
            <a:ext cx="8290560" cy="521970"/>
            <a:chOff x="2847" y="1823"/>
            <a:chExt cx="13056" cy="822"/>
          </a:xfrm>
        </p:grpSpPr>
        <p:sp>
          <p:nvSpPr>
            <p:cNvPr id="5" name="TextBox 4"/>
            <p:cNvSpPr txBox="1"/>
            <p:nvPr>
              <p:custDataLst>
                <p:tags r:id="rId5"/>
              </p:custDataLst>
            </p:nvPr>
          </p:nvSpPr>
          <p:spPr>
            <a:xfrm>
              <a:off x="3438" y="1823"/>
              <a:ext cx="12465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5000"/>
            </a:bodyPr>
            <a:lstStyle/>
            <a:p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体圈欣意冠黑体" panose="00000500000000000000" charset="-122"/>
                  <a:sym typeface="+mn-lt"/>
                </a:rPr>
                <a:t>无人船数学模型仿真问题</a:t>
              </a:r>
            </a:p>
          </p:txBody>
        </p:sp>
        <p:sp>
          <p:nvSpPr>
            <p:cNvPr id="6" name="Rounded Rectangle 12"/>
            <p:cNvSpPr/>
            <p:nvPr>
              <p:custDataLst>
                <p:tags r:id="rId6"/>
              </p:custDataLst>
            </p:nvPr>
          </p:nvSpPr>
          <p:spPr>
            <a:xfrm rot="5400000">
              <a:off x="2805" y="2016"/>
              <a:ext cx="514" cy="42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rmAutofit fontScale="25000" lnSpcReduction="20000"/>
            </a:bodyPr>
            <a:lstStyle/>
            <a:p>
              <a:pPr algn="ctr"/>
              <a:endPara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目录2">
            <a:extLst>
              <a:ext uri="{FF2B5EF4-FFF2-40B4-BE49-F238E27FC236}">
                <a16:creationId xmlns:a16="http://schemas.microsoft.com/office/drawing/2014/main" id="{2FF94C3F-03C0-6FCC-0B66-2396D3D1A782}"/>
              </a:ext>
            </a:extLst>
          </p:cNvPr>
          <p:cNvGrpSpPr/>
          <p:nvPr/>
        </p:nvGrpSpPr>
        <p:grpSpPr>
          <a:xfrm>
            <a:off x="2014875" y="3113803"/>
            <a:ext cx="8290560" cy="521970"/>
            <a:chOff x="2847" y="1823"/>
            <a:chExt cx="13056" cy="822"/>
          </a:xfrm>
        </p:grpSpPr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90624CB7-EBC0-C937-45A9-EB312D7CAF7E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438" y="1823"/>
              <a:ext cx="12465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5000"/>
            </a:bodyPr>
            <a:lstStyle/>
            <a:p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体圈欣意冠黑体" panose="00000500000000000000" charset="-122"/>
                  <a:sym typeface="+mn-lt"/>
                </a:rPr>
                <a:t>惯性导航延伸研究</a:t>
              </a:r>
            </a:p>
          </p:txBody>
        </p:sp>
        <p:sp>
          <p:nvSpPr>
            <p:cNvPr id="24" name="Rounded Rectangle 12">
              <a:extLst>
                <a:ext uri="{FF2B5EF4-FFF2-40B4-BE49-F238E27FC236}">
                  <a16:creationId xmlns:a16="http://schemas.microsoft.com/office/drawing/2014/main" id="{985F1D9C-778F-220E-7D00-1918819A61C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5400000">
              <a:off x="2805" y="2016"/>
              <a:ext cx="514" cy="42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rmAutofit fontScale="25000" lnSpcReduction="20000"/>
            </a:bodyPr>
            <a:lstStyle/>
            <a:p>
              <a:pPr algn="ctr"/>
              <a:endPara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8A943EDD-3ACD-0C18-0BA1-FB7465D3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21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76E8E59-9E07-8319-CDA2-FDD7AA757D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079" y="904319"/>
            <a:ext cx="11515718" cy="5592135"/>
          </a:xfrm>
          <a:prstGeom prst="rect">
            <a:avLst/>
          </a:prstGeom>
        </p:spPr>
      </p:pic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">
            <a:extLst>
              <a:ext uri="{FF2B5EF4-FFF2-40B4-BE49-F238E27FC236}">
                <a16:creationId xmlns:a16="http://schemas.microsoft.com/office/drawing/2014/main" id="{29F0168B-FA0E-CE36-4C70-E14F46736B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序号">
            <a:extLst>
              <a:ext uri="{FF2B5EF4-FFF2-40B4-BE49-F238E27FC236}">
                <a16:creationId xmlns:a16="http://schemas.microsoft.com/office/drawing/2014/main" id="{40AF1A70-9F16-C7CE-A698-E597BDA3AC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AE9E2FC7-0F00-CAB4-6151-985D371586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val 4">
            <a:extLst>
              <a:ext uri="{FF2B5EF4-FFF2-40B4-BE49-F238E27FC236}">
                <a16:creationId xmlns:a16="http://schemas.microsoft.com/office/drawing/2014/main" id="{BD5B47D1-8E94-81F9-A727-06484C0EE7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!!平滑3">
            <a:extLst>
              <a:ext uri="{FF2B5EF4-FFF2-40B4-BE49-F238E27FC236}">
                <a16:creationId xmlns:a16="http://schemas.microsoft.com/office/drawing/2014/main" id="{B72C2480-64CF-0848-101B-8B3E15CF7C7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1107573" y="1088036"/>
            <a:ext cx="2047583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A90076-7204-CEEB-A8CF-3CE6BAF482F0}"/>
              </a:ext>
            </a:extLst>
          </p:cNvPr>
          <p:cNvSpPr txBox="1"/>
          <p:nvPr/>
        </p:nvSpPr>
        <p:spPr>
          <a:xfrm>
            <a:off x="5090202" y="6277322"/>
            <a:ext cx="21678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采样时间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5ms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!!文本框 14">
            <a:hlinkClick r:id="rId12"/>
            <a:extLst>
              <a:ext uri="{FF2B5EF4-FFF2-40B4-BE49-F238E27FC236}">
                <a16:creationId xmlns:a16="http://schemas.microsoft.com/office/drawing/2014/main" id="{AD5366E2-9E05-CFC3-CE2F-E959697874A4}"/>
              </a:ext>
            </a:extLst>
          </p:cNvPr>
          <p:cNvSpPr txBox="1"/>
          <p:nvPr/>
        </p:nvSpPr>
        <p:spPr>
          <a:xfrm>
            <a:off x="1819937" y="109588"/>
            <a:ext cx="85521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截止频率为奈奎斯频率分之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巴特沃斯低通滤波器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574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76E8E59-9E07-8319-CDA2-FDD7AA757D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079" y="904319"/>
            <a:ext cx="11515718" cy="5592134"/>
          </a:xfrm>
          <a:prstGeom prst="rect">
            <a:avLst/>
          </a:prstGeom>
        </p:spPr>
      </p:pic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">
            <a:extLst>
              <a:ext uri="{FF2B5EF4-FFF2-40B4-BE49-F238E27FC236}">
                <a16:creationId xmlns:a16="http://schemas.microsoft.com/office/drawing/2014/main" id="{29F0168B-FA0E-CE36-4C70-E14F46736B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序号">
            <a:extLst>
              <a:ext uri="{FF2B5EF4-FFF2-40B4-BE49-F238E27FC236}">
                <a16:creationId xmlns:a16="http://schemas.microsoft.com/office/drawing/2014/main" id="{40AF1A70-9F16-C7CE-A698-E597BDA3AC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AE9E2FC7-0F00-CAB4-6151-985D371586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val 4">
            <a:extLst>
              <a:ext uri="{FF2B5EF4-FFF2-40B4-BE49-F238E27FC236}">
                <a16:creationId xmlns:a16="http://schemas.microsoft.com/office/drawing/2014/main" id="{BD5B47D1-8E94-81F9-A727-06484C0EE7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!!平滑3">
            <a:extLst>
              <a:ext uri="{FF2B5EF4-FFF2-40B4-BE49-F238E27FC236}">
                <a16:creationId xmlns:a16="http://schemas.microsoft.com/office/drawing/2014/main" id="{B72C2480-64CF-0848-101B-8B3E15CF7C7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1107573" y="1088036"/>
            <a:ext cx="2047583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A90076-7204-CEEB-A8CF-3CE6BAF482F0}"/>
              </a:ext>
            </a:extLst>
          </p:cNvPr>
          <p:cNvSpPr txBox="1"/>
          <p:nvPr/>
        </p:nvSpPr>
        <p:spPr>
          <a:xfrm>
            <a:off x="5090202" y="6277322"/>
            <a:ext cx="21678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采样时间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5ms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!!文本框 14">
            <a:hlinkClick r:id="rId12"/>
            <a:extLst>
              <a:ext uri="{FF2B5EF4-FFF2-40B4-BE49-F238E27FC236}">
                <a16:creationId xmlns:a16="http://schemas.microsoft.com/office/drawing/2014/main" id="{AD5366E2-9E05-CFC3-CE2F-E959697874A4}"/>
              </a:ext>
            </a:extLst>
          </p:cNvPr>
          <p:cNvSpPr txBox="1"/>
          <p:nvPr/>
        </p:nvSpPr>
        <p:spPr>
          <a:xfrm>
            <a:off x="1819937" y="109588"/>
            <a:ext cx="85521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截止频率为奈奎斯频率分之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巴特沃斯低通滤波器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53348A95-B500-FB76-0DB3-608BD57CC54F}"/>
              </a:ext>
            </a:extLst>
          </p:cNvPr>
          <p:cNvSpPr/>
          <p:nvPr/>
        </p:nvSpPr>
        <p:spPr>
          <a:xfrm rot="20216443">
            <a:off x="840510" y="5577846"/>
            <a:ext cx="1802266" cy="75038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959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76E8E59-9E07-8319-CDA2-FDD7AA757D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080" y="904319"/>
            <a:ext cx="11515716" cy="5592134"/>
          </a:xfrm>
          <a:prstGeom prst="rect">
            <a:avLst/>
          </a:prstGeom>
        </p:spPr>
      </p:pic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">
            <a:extLst>
              <a:ext uri="{FF2B5EF4-FFF2-40B4-BE49-F238E27FC236}">
                <a16:creationId xmlns:a16="http://schemas.microsoft.com/office/drawing/2014/main" id="{29F0168B-FA0E-CE36-4C70-E14F46736B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序号">
            <a:extLst>
              <a:ext uri="{FF2B5EF4-FFF2-40B4-BE49-F238E27FC236}">
                <a16:creationId xmlns:a16="http://schemas.microsoft.com/office/drawing/2014/main" id="{40AF1A70-9F16-C7CE-A698-E597BDA3AC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AE9E2FC7-0F00-CAB4-6151-985D371586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val 4">
            <a:extLst>
              <a:ext uri="{FF2B5EF4-FFF2-40B4-BE49-F238E27FC236}">
                <a16:creationId xmlns:a16="http://schemas.microsoft.com/office/drawing/2014/main" id="{BD5B47D1-8E94-81F9-A727-06484C0EE7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!!平滑3">
            <a:extLst>
              <a:ext uri="{FF2B5EF4-FFF2-40B4-BE49-F238E27FC236}">
                <a16:creationId xmlns:a16="http://schemas.microsoft.com/office/drawing/2014/main" id="{B72C2480-64CF-0848-101B-8B3E15CF7C7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1107573" y="1088036"/>
            <a:ext cx="2047583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A90076-7204-CEEB-A8CF-3CE6BAF482F0}"/>
              </a:ext>
            </a:extLst>
          </p:cNvPr>
          <p:cNvSpPr txBox="1"/>
          <p:nvPr/>
        </p:nvSpPr>
        <p:spPr>
          <a:xfrm>
            <a:off x="5090202" y="6277322"/>
            <a:ext cx="21678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采样时间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5ms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!!文本框 14">
            <a:hlinkClick r:id="rId12"/>
            <a:extLst>
              <a:ext uri="{FF2B5EF4-FFF2-40B4-BE49-F238E27FC236}">
                <a16:creationId xmlns:a16="http://schemas.microsoft.com/office/drawing/2014/main" id="{AD5366E2-9E05-CFC3-CE2F-E959697874A4}"/>
              </a:ext>
            </a:extLst>
          </p:cNvPr>
          <p:cNvSpPr txBox="1"/>
          <p:nvPr/>
        </p:nvSpPr>
        <p:spPr>
          <a:xfrm>
            <a:off x="1819937" y="109588"/>
            <a:ext cx="85521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截止频率为奈奎斯频率分之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巴特沃斯低通滤波器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181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76E8E59-9E07-8319-CDA2-FDD7AA757D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078" y="904319"/>
            <a:ext cx="11515720" cy="5592136"/>
          </a:xfrm>
          <a:prstGeom prst="rect">
            <a:avLst/>
          </a:prstGeom>
        </p:spPr>
      </p:pic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">
            <a:extLst>
              <a:ext uri="{FF2B5EF4-FFF2-40B4-BE49-F238E27FC236}">
                <a16:creationId xmlns:a16="http://schemas.microsoft.com/office/drawing/2014/main" id="{29F0168B-FA0E-CE36-4C70-E14F46736B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序号">
            <a:extLst>
              <a:ext uri="{FF2B5EF4-FFF2-40B4-BE49-F238E27FC236}">
                <a16:creationId xmlns:a16="http://schemas.microsoft.com/office/drawing/2014/main" id="{40AF1A70-9F16-C7CE-A698-E597BDA3AC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AE9E2FC7-0F00-CAB4-6151-985D371586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val 4">
            <a:extLst>
              <a:ext uri="{FF2B5EF4-FFF2-40B4-BE49-F238E27FC236}">
                <a16:creationId xmlns:a16="http://schemas.microsoft.com/office/drawing/2014/main" id="{BD5B47D1-8E94-81F9-A727-06484C0EE7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!!平滑3">
            <a:extLst>
              <a:ext uri="{FF2B5EF4-FFF2-40B4-BE49-F238E27FC236}">
                <a16:creationId xmlns:a16="http://schemas.microsoft.com/office/drawing/2014/main" id="{B72C2480-64CF-0848-101B-8B3E15CF7C7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1107573" y="1088036"/>
            <a:ext cx="2047583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A90076-7204-CEEB-A8CF-3CE6BAF482F0}"/>
              </a:ext>
            </a:extLst>
          </p:cNvPr>
          <p:cNvSpPr txBox="1"/>
          <p:nvPr/>
        </p:nvSpPr>
        <p:spPr>
          <a:xfrm>
            <a:off x="5090202" y="6277322"/>
            <a:ext cx="21678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采样时间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5ms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!!文本框 14">
            <a:hlinkClick r:id="rId12"/>
            <a:extLst>
              <a:ext uri="{FF2B5EF4-FFF2-40B4-BE49-F238E27FC236}">
                <a16:creationId xmlns:a16="http://schemas.microsoft.com/office/drawing/2014/main" id="{4C661ED6-415A-55CE-3325-661249333793}"/>
              </a:ext>
            </a:extLst>
          </p:cNvPr>
          <p:cNvSpPr txBox="1"/>
          <p:nvPr/>
        </p:nvSpPr>
        <p:spPr>
          <a:xfrm>
            <a:off x="342390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窗口</a:t>
            </a:r>
            <a:r>
              <a:rPr lang="zh-CN" altLang="en-US" sz="28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较大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的中值滤波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1CF179C-9E6C-0E59-B2BA-0D84D36A5C5B}"/>
              </a:ext>
            </a:extLst>
          </p:cNvPr>
          <p:cNvSpPr/>
          <p:nvPr/>
        </p:nvSpPr>
        <p:spPr>
          <a:xfrm>
            <a:off x="2522772" y="4632538"/>
            <a:ext cx="1802266" cy="130293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B4C006B-8DB9-199B-7455-F0BD105110A8}"/>
              </a:ext>
            </a:extLst>
          </p:cNvPr>
          <p:cNvSpPr/>
          <p:nvPr/>
        </p:nvSpPr>
        <p:spPr>
          <a:xfrm>
            <a:off x="4637322" y="2981053"/>
            <a:ext cx="1802266" cy="254080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DFB3645-F475-9E4C-2A3B-95EBB190F065}"/>
              </a:ext>
            </a:extLst>
          </p:cNvPr>
          <p:cNvSpPr/>
          <p:nvPr/>
        </p:nvSpPr>
        <p:spPr>
          <a:xfrm>
            <a:off x="6751872" y="2208557"/>
            <a:ext cx="1913857" cy="308215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79044D4-F50B-10F1-A22B-7E7A4C73D593}"/>
              </a:ext>
            </a:extLst>
          </p:cNvPr>
          <p:cNvSpPr txBox="1"/>
          <p:nvPr/>
        </p:nvSpPr>
        <p:spPr>
          <a:xfrm>
            <a:off x="8978013" y="3098044"/>
            <a:ext cx="1430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区域均值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56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76E8E59-9E07-8319-CDA2-FDD7AA757D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078" y="904319"/>
            <a:ext cx="11515720" cy="5592135"/>
          </a:xfrm>
          <a:prstGeom prst="rect">
            <a:avLst/>
          </a:prstGeom>
        </p:spPr>
      </p:pic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">
            <a:extLst>
              <a:ext uri="{FF2B5EF4-FFF2-40B4-BE49-F238E27FC236}">
                <a16:creationId xmlns:a16="http://schemas.microsoft.com/office/drawing/2014/main" id="{29F0168B-FA0E-CE36-4C70-E14F46736B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序号">
            <a:extLst>
              <a:ext uri="{FF2B5EF4-FFF2-40B4-BE49-F238E27FC236}">
                <a16:creationId xmlns:a16="http://schemas.microsoft.com/office/drawing/2014/main" id="{40AF1A70-9F16-C7CE-A698-E597BDA3AC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AE9E2FC7-0F00-CAB4-6151-985D371586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val 4">
            <a:extLst>
              <a:ext uri="{FF2B5EF4-FFF2-40B4-BE49-F238E27FC236}">
                <a16:creationId xmlns:a16="http://schemas.microsoft.com/office/drawing/2014/main" id="{BD5B47D1-8E94-81F9-A727-06484C0EE7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!!平滑3">
            <a:extLst>
              <a:ext uri="{FF2B5EF4-FFF2-40B4-BE49-F238E27FC236}">
                <a16:creationId xmlns:a16="http://schemas.microsoft.com/office/drawing/2014/main" id="{B72C2480-64CF-0848-101B-8B3E15CF7C7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1107573" y="1088036"/>
            <a:ext cx="2047583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A90076-7204-CEEB-A8CF-3CE6BAF482F0}"/>
              </a:ext>
            </a:extLst>
          </p:cNvPr>
          <p:cNvSpPr txBox="1"/>
          <p:nvPr/>
        </p:nvSpPr>
        <p:spPr>
          <a:xfrm>
            <a:off x="5090202" y="6277322"/>
            <a:ext cx="21678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采样时间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5ms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!!文本框 14">
            <a:hlinkClick r:id="rId12"/>
            <a:extLst>
              <a:ext uri="{FF2B5EF4-FFF2-40B4-BE49-F238E27FC236}">
                <a16:creationId xmlns:a16="http://schemas.microsoft.com/office/drawing/2014/main" id="{4C661ED6-415A-55CE-3325-661249333793}"/>
              </a:ext>
            </a:extLst>
          </p:cNvPr>
          <p:cNvSpPr txBox="1"/>
          <p:nvPr/>
        </p:nvSpPr>
        <p:spPr>
          <a:xfrm>
            <a:off x="342390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原信号减去</a:t>
            </a:r>
            <a:r>
              <a:rPr lang="zh-CN" altLang="en-US" sz="28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区域均值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提取静止段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9185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76E8E59-9E07-8319-CDA2-FDD7AA757D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079" y="904319"/>
            <a:ext cx="11515718" cy="5592135"/>
          </a:xfrm>
          <a:prstGeom prst="rect">
            <a:avLst/>
          </a:prstGeom>
        </p:spPr>
      </p:pic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">
            <a:extLst>
              <a:ext uri="{FF2B5EF4-FFF2-40B4-BE49-F238E27FC236}">
                <a16:creationId xmlns:a16="http://schemas.microsoft.com/office/drawing/2014/main" id="{29F0168B-FA0E-CE36-4C70-E14F46736B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序号">
            <a:extLst>
              <a:ext uri="{FF2B5EF4-FFF2-40B4-BE49-F238E27FC236}">
                <a16:creationId xmlns:a16="http://schemas.microsoft.com/office/drawing/2014/main" id="{40AF1A70-9F16-C7CE-A698-E597BDA3AC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AE9E2FC7-0F00-CAB4-6151-985D371586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val 4">
            <a:extLst>
              <a:ext uri="{FF2B5EF4-FFF2-40B4-BE49-F238E27FC236}">
                <a16:creationId xmlns:a16="http://schemas.microsoft.com/office/drawing/2014/main" id="{BD5B47D1-8E94-81F9-A727-06484C0EE7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!!平滑3">
            <a:extLst>
              <a:ext uri="{FF2B5EF4-FFF2-40B4-BE49-F238E27FC236}">
                <a16:creationId xmlns:a16="http://schemas.microsoft.com/office/drawing/2014/main" id="{B72C2480-64CF-0848-101B-8B3E15CF7C7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1107573" y="1088036"/>
            <a:ext cx="2047583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A90076-7204-CEEB-A8CF-3CE6BAF482F0}"/>
              </a:ext>
            </a:extLst>
          </p:cNvPr>
          <p:cNvSpPr txBox="1"/>
          <p:nvPr/>
        </p:nvSpPr>
        <p:spPr>
          <a:xfrm>
            <a:off x="5090202" y="6277322"/>
            <a:ext cx="21678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采样时间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5ms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!!文本框 14">
            <a:hlinkClick r:id="rId12"/>
            <a:extLst>
              <a:ext uri="{FF2B5EF4-FFF2-40B4-BE49-F238E27FC236}">
                <a16:creationId xmlns:a16="http://schemas.microsoft.com/office/drawing/2014/main" id="{4C661ED6-415A-55CE-3325-661249333793}"/>
              </a:ext>
            </a:extLst>
          </p:cNvPr>
          <p:cNvSpPr txBox="1"/>
          <p:nvPr/>
        </p:nvSpPr>
        <p:spPr>
          <a:xfrm>
            <a:off x="342390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带有积分误差的速度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691A2D-3C4F-A1D9-0F4F-2158DA175026}"/>
              </a:ext>
            </a:extLst>
          </p:cNvPr>
          <p:cNvSpPr txBox="1"/>
          <p:nvPr/>
        </p:nvSpPr>
        <p:spPr>
          <a:xfrm>
            <a:off x="1834987" y="2032291"/>
            <a:ext cx="2290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轴正方向平移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AC6B2FD-2D6C-1E5D-183E-1B38A27B65F8}"/>
              </a:ext>
            </a:extLst>
          </p:cNvPr>
          <p:cNvSpPr txBox="1"/>
          <p:nvPr/>
        </p:nvSpPr>
        <p:spPr>
          <a:xfrm>
            <a:off x="4125284" y="1545657"/>
            <a:ext cx="2388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轴正方向平移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8C54EA6-54AC-019D-F1B2-D4DA864DD4CD}"/>
              </a:ext>
            </a:extLst>
          </p:cNvPr>
          <p:cNvSpPr txBox="1"/>
          <p:nvPr/>
        </p:nvSpPr>
        <p:spPr>
          <a:xfrm>
            <a:off x="3498158" y="3877395"/>
            <a:ext cx="1821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空中静止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6A9D183-E3EE-D0B6-AA25-1BF5AE970323}"/>
              </a:ext>
            </a:extLst>
          </p:cNvPr>
          <p:cNvSpPr txBox="1"/>
          <p:nvPr/>
        </p:nvSpPr>
        <p:spPr>
          <a:xfrm>
            <a:off x="5517290" y="2985417"/>
            <a:ext cx="1821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空中静止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4C57086-ECEE-2263-7656-27781ABFDA6A}"/>
              </a:ext>
            </a:extLst>
          </p:cNvPr>
          <p:cNvSpPr txBox="1"/>
          <p:nvPr/>
        </p:nvSpPr>
        <p:spPr>
          <a:xfrm>
            <a:off x="5745890" y="5480479"/>
            <a:ext cx="1821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抛物线运动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105F6BA-C2AE-0CE6-A7FB-9A29F3FE7821}"/>
              </a:ext>
            </a:extLst>
          </p:cNvPr>
          <p:cNvSpPr txBox="1"/>
          <p:nvPr/>
        </p:nvSpPr>
        <p:spPr>
          <a:xfrm>
            <a:off x="8626043" y="3244334"/>
            <a:ext cx="1821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积分误差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7853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4350619" y="1"/>
            <a:ext cx="7841381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!!平滑7"/>
          <p:cNvSpPr/>
          <p:nvPr>
            <p:custDataLst>
              <p:tags r:id="rId3"/>
            </p:custDataLst>
          </p:nvPr>
        </p:nvSpPr>
        <p:spPr>
          <a:xfrm flipH="1">
            <a:off x="5983536" y="4425492"/>
            <a:ext cx="3922464" cy="2432508"/>
          </a:xfrm>
          <a:custGeom>
            <a:avLst/>
            <a:gdLst>
              <a:gd name="connsiteX0" fmla="*/ 4436793 w 4436793"/>
              <a:gd name="connsiteY0" fmla="*/ 0 h 2751468"/>
              <a:gd name="connsiteX1" fmla="*/ 3958811 w 4436793"/>
              <a:gd name="connsiteY1" fmla="*/ 0 h 2751468"/>
              <a:gd name="connsiteX2" fmla="*/ 3911635 w 4436793"/>
              <a:gd name="connsiteY2" fmla="*/ 0 h 2751468"/>
              <a:gd name="connsiteX3" fmla="*/ 3658582 w 4436793"/>
              <a:gd name="connsiteY3" fmla="*/ 0 h 2751468"/>
              <a:gd name="connsiteX4" fmla="*/ 3433653 w 4436793"/>
              <a:gd name="connsiteY4" fmla="*/ 0 h 2751468"/>
              <a:gd name="connsiteX5" fmla="*/ 3180600 w 4436793"/>
              <a:gd name="connsiteY5" fmla="*/ 0 h 2751468"/>
              <a:gd name="connsiteX6" fmla="*/ 3133424 w 4436793"/>
              <a:gd name="connsiteY6" fmla="*/ 0 h 2751468"/>
              <a:gd name="connsiteX7" fmla="*/ 2655442 w 4436793"/>
              <a:gd name="connsiteY7" fmla="*/ 0 h 2751468"/>
              <a:gd name="connsiteX8" fmla="*/ 0 w 4436793"/>
              <a:gd name="connsiteY8" fmla="*/ 2751468 h 2751468"/>
              <a:gd name="connsiteX9" fmla="*/ 477982 w 4436793"/>
              <a:gd name="connsiteY9" fmla="*/ 2751468 h 2751468"/>
              <a:gd name="connsiteX10" fmla="*/ 525158 w 4436793"/>
              <a:gd name="connsiteY10" fmla="*/ 2751468 h 2751468"/>
              <a:gd name="connsiteX11" fmla="*/ 778211 w 4436793"/>
              <a:gd name="connsiteY11" fmla="*/ 2751468 h 2751468"/>
              <a:gd name="connsiteX12" fmla="*/ 1003140 w 4436793"/>
              <a:gd name="connsiteY12" fmla="*/ 2751468 h 2751468"/>
              <a:gd name="connsiteX13" fmla="*/ 1256193 w 4436793"/>
              <a:gd name="connsiteY13" fmla="*/ 2751468 h 2751468"/>
              <a:gd name="connsiteX14" fmla="*/ 1303369 w 4436793"/>
              <a:gd name="connsiteY14" fmla="*/ 2751468 h 2751468"/>
              <a:gd name="connsiteX15" fmla="*/ 1781351 w 4436793"/>
              <a:gd name="connsiteY15" fmla="*/ 2751468 h 275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36793" h="2751468">
                <a:moveTo>
                  <a:pt x="4436793" y="0"/>
                </a:moveTo>
                <a:lnTo>
                  <a:pt x="3958811" y="0"/>
                </a:lnTo>
                <a:lnTo>
                  <a:pt x="3911635" y="0"/>
                </a:lnTo>
                <a:lnTo>
                  <a:pt x="3658582" y="0"/>
                </a:lnTo>
                <a:lnTo>
                  <a:pt x="3433653" y="0"/>
                </a:lnTo>
                <a:lnTo>
                  <a:pt x="3180600" y="0"/>
                </a:lnTo>
                <a:lnTo>
                  <a:pt x="3133424" y="0"/>
                </a:lnTo>
                <a:lnTo>
                  <a:pt x="2655442" y="0"/>
                </a:lnTo>
                <a:lnTo>
                  <a:pt x="0" y="2751468"/>
                </a:lnTo>
                <a:lnTo>
                  <a:pt x="477982" y="2751468"/>
                </a:lnTo>
                <a:lnTo>
                  <a:pt x="525158" y="2751468"/>
                </a:lnTo>
                <a:lnTo>
                  <a:pt x="778211" y="2751468"/>
                </a:lnTo>
                <a:lnTo>
                  <a:pt x="1003140" y="2751468"/>
                </a:lnTo>
                <a:lnTo>
                  <a:pt x="1256193" y="2751468"/>
                </a:lnTo>
                <a:lnTo>
                  <a:pt x="1303369" y="2751468"/>
                </a:lnTo>
                <a:lnTo>
                  <a:pt x="1781351" y="2751468"/>
                </a:lnTo>
                <a:close/>
              </a:path>
            </a:pathLst>
          </a:custGeom>
          <a:gradFill>
            <a:gsLst>
              <a:gs pos="20000">
                <a:srgbClr val="FFFFFF">
                  <a:alpha val="0"/>
                </a:srgbClr>
              </a:gs>
              <a:gs pos="100000">
                <a:srgbClr val="FFFFFF">
                  <a:alpha val="10000"/>
                </a:srgbClr>
              </a:gs>
            </a:gsLst>
            <a:lin ang="534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!!平滑2"/>
          <p:cNvSpPr/>
          <p:nvPr>
            <p:custDataLst>
              <p:tags r:id="rId4"/>
            </p:custDataLst>
          </p:nvPr>
        </p:nvSpPr>
        <p:spPr>
          <a:xfrm rot="10800000" flipH="1">
            <a:off x="5465376" y="0"/>
            <a:ext cx="3922464" cy="2432508"/>
          </a:xfrm>
          <a:custGeom>
            <a:avLst/>
            <a:gdLst>
              <a:gd name="connsiteX0" fmla="*/ 4436793 w 4436793"/>
              <a:gd name="connsiteY0" fmla="*/ 0 h 2751468"/>
              <a:gd name="connsiteX1" fmla="*/ 3958811 w 4436793"/>
              <a:gd name="connsiteY1" fmla="*/ 0 h 2751468"/>
              <a:gd name="connsiteX2" fmla="*/ 3911635 w 4436793"/>
              <a:gd name="connsiteY2" fmla="*/ 0 h 2751468"/>
              <a:gd name="connsiteX3" fmla="*/ 3658582 w 4436793"/>
              <a:gd name="connsiteY3" fmla="*/ 0 h 2751468"/>
              <a:gd name="connsiteX4" fmla="*/ 3433653 w 4436793"/>
              <a:gd name="connsiteY4" fmla="*/ 0 h 2751468"/>
              <a:gd name="connsiteX5" fmla="*/ 3180600 w 4436793"/>
              <a:gd name="connsiteY5" fmla="*/ 0 h 2751468"/>
              <a:gd name="connsiteX6" fmla="*/ 3133424 w 4436793"/>
              <a:gd name="connsiteY6" fmla="*/ 0 h 2751468"/>
              <a:gd name="connsiteX7" fmla="*/ 2655442 w 4436793"/>
              <a:gd name="connsiteY7" fmla="*/ 0 h 2751468"/>
              <a:gd name="connsiteX8" fmla="*/ 0 w 4436793"/>
              <a:gd name="connsiteY8" fmla="*/ 2751468 h 2751468"/>
              <a:gd name="connsiteX9" fmla="*/ 477982 w 4436793"/>
              <a:gd name="connsiteY9" fmla="*/ 2751468 h 2751468"/>
              <a:gd name="connsiteX10" fmla="*/ 525158 w 4436793"/>
              <a:gd name="connsiteY10" fmla="*/ 2751468 h 2751468"/>
              <a:gd name="connsiteX11" fmla="*/ 778211 w 4436793"/>
              <a:gd name="connsiteY11" fmla="*/ 2751468 h 2751468"/>
              <a:gd name="connsiteX12" fmla="*/ 1003140 w 4436793"/>
              <a:gd name="connsiteY12" fmla="*/ 2751468 h 2751468"/>
              <a:gd name="connsiteX13" fmla="*/ 1256193 w 4436793"/>
              <a:gd name="connsiteY13" fmla="*/ 2751468 h 2751468"/>
              <a:gd name="connsiteX14" fmla="*/ 1303369 w 4436793"/>
              <a:gd name="connsiteY14" fmla="*/ 2751468 h 2751468"/>
              <a:gd name="connsiteX15" fmla="*/ 1781351 w 4436793"/>
              <a:gd name="connsiteY15" fmla="*/ 2751468 h 275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36793" h="2751468">
                <a:moveTo>
                  <a:pt x="4436793" y="0"/>
                </a:moveTo>
                <a:lnTo>
                  <a:pt x="3958811" y="0"/>
                </a:lnTo>
                <a:lnTo>
                  <a:pt x="3911635" y="0"/>
                </a:lnTo>
                <a:lnTo>
                  <a:pt x="3658582" y="0"/>
                </a:lnTo>
                <a:lnTo>
                  <a:pt x="3433653" y="0"/>
                </a:lnTo>
                <a:lnTo>
                  <a:pt x="3180600" y="0"/>
                </a:lnTo>
                <a:lnTo>
                  <a:pt x="3133424" y="0"/>
                </a:lnTo>
                <a:lnTo>
                  <a:pt x="2655442" y="0"/>
                </a:lnTo>
                <a:lnTo>
                  <a:pt x="0" y="2751468"/>
                </a:lnTo>
                <a:lnTo>
                  <a:pt x="477982" y="2751468"/>
                </a:lnTo>
                <a:lnTo>
                  <a:pt x="525158" y="2751468"/>
                </a:lnTo>
                <a:lnTo>
                  <a:pt x="778211" y="2751468"/>
                </a:lnTo>
                <a:lnTo>
                  <a:pt x="1003140" y="2751468"/>
                </a:lnTo>
                <a:lnTo>
                  <a:pt x="1256193" y="2751468"/>
                </a:lnTo>
                <a:lnTo>
                  <a:pt x="1303369" y="2751468"/>
                </a:lnTo>
                <a:lnTo>
                  <a:pt x="1781351" y="2751468"/>
                </a:lnTo>
                <a:close/>
              </a:path>
            </a:pathLst>
          </a:custGeom>
          <a:gradFill>
            <a:gsLst>
              <a:gs pos="20000">
                <a:srgbClr val="FFFFFF">
                  <a:alpha val="0"/>
                </a:srgbClr>
              </a:gs>
              <a:gs pos="100000">
                <a:srgbClr val="FFFFFF">
                  <a:alpha val="10000"/>
                </a:srgbClr>
              </a:gs>
            </a:gsLst>
            <a:lin ang="534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标题"/>
          <p:cNvSpPr txBox="1"/>
          <p:nvPr/>
        </p:nvSpPr>
        <p:spPr>
          <a:xfrm>
            <a:off x="4744353" y="2485498"/>
            <a:ext cx="2703294" cy="687703"/>
          </a:xfrm>
          <a:prstGeom prst="rect">
            <a:avLst/>
          </a:prstGeom>
          <a:noFill/>
        </p:spPr>
        <p:txBody>
          <a:bodyPr wrap="square" lIns="71755" tIns="36195" rIns="71755" bIns="36195" rtlCol="0" anchor="b">
            <a:no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54C568E-3897-C1A0-B101-0778BFD6FBBD}"/>
              </a:ext>
            </a:extLst>
          </p:cNvPr>
          <p:cNvSpPr txBox="1"/>
          <p:nvPr/>
        </p:nvSpPr>
        <p:spPr>
          <a:xfrm>
            <a:off x="9906000" y="6260530"/>
            <a:ext cx="1846050" cy="442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2024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10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日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BE7F22D-7042-F1C6-85D2-0C4200A6B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汇报人">
            <a:extLst>
              <a:ext uri="{FF2B5EF4-FFF2-40B4-BE49-F238E27FC236}">
                <a16:creationId xmlns:a16="http://schemas.microsoft.com/office/drawing/2014/main" id="{647728A4-D2E9-7864-CF04-58EAC5B56B6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744353" y="3429000"/>
            <a:ext cx="3127609" cy="13227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540000">
              <a:lnSpc>
                <a:spcPct val="150000"/>
              </a:lnSpc>
              <a:defRPr/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!!平滑1"/>
          <p:cNvSpPr/>
          <p:nvPr>
            <p:custDataLst>
              <p:tags r:id="rId2"/>
            </p:custDataLst>
          </p:nvPr>
        </p:nvSpPr>
        <p:spPr>
          <a:xfrm rot="5400000">
            <a:off x="4791079" y="-793750"/>
            <a:ext cx="3004185" cy="824293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序号">
            <a:extLst>
              <a:ext uri="{FF2B5EF4-FFF2-40B4-BE49-F238E27FC236}">
                <a16:creationId xmlns:a16="http://schemas.microsoft.com/office/drawing/2014/main" id="{8A5B5D04-0957-5B97-2DD4-38CA8A2CF94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26200" y="2175559"/>
            <a:ext cx="1552100" cy="100642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标题">
            <a:extLst>
              <a:ext uri="{FF2B5EF4-FFF2-40B4-BE49-F238E27FC236}">
                <a16:creationId xmlns:a16="http://schemas.microsoft.com/office/drawing/2014/main" id="{6A6F7873-5D48-9F9A-32A7-9CE00726431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626206" y="3112319"/>
            <a:ext cx="7333933" cy="1006429"/>
          </a:xfrm>
          <a:prstGeom prst="rect">
            <a:avLst/>
          </a:prstGeom>
          <a:noFill/>
        </p:spPr>
        <p:txBody>
          <a:bodyPr wrap="square" lIns="71755" tIns="36195" rIns="71755" bIns="36195" rtlCol="0" anchor="ctr" anchorCtr="0">
            <a:normAutofit/>
          </a:bodyPr>
          <a:lstStyle/>
          <a:p>
            <a:pPr fontAlgn="auto">
              <a:buSzPct val="100000"/>
            </a:pPr>
            <a:r>
              <a:rPr lang="zh-CN" altLang="en-US" sz="4800" b="1" spc="18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无人船数学模型仿真问题</a:t>
            </a:r>
          </a:p>
        </p:txBody>
      </p:sp>
      <p:sp>
        <p:nvSpPr>
          <p:cNvPr id="2" name="副标题">
            <a:extLst>
              <a:ext uri="{FF2B5EF4-FFF2-40B4-BE49-F238E27FC236}">
                <a16:creationId xmlns:a16="http://schemas.microsoft.com/office/drawing/2014/main" id="{923AA956-5C29-3859-F149-4E976884541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653004" y="4049080"/>
            <a:ext cx="7280335" cy="363855"/>
          </a:xfrm>
          <a:prstGeom prst="rect">
            <a:avLst/>
          </a:prstGeom>
          <a:noFill/>
        </p:spPr>
        <p:txBody>
          <a:bodyPr wrap="square" lIns="71755" tIns="36195" rIns="71755" bIns="36195" rtlCol="0" anchor="ctr" anchorCtr="0">
            <a:norm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MATHEMATICAL MODEL OF USV</a:t>
            </a:r>
            <a:endParaRPr 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77B4E7F-2D21-9299-E7BD-DDB6AF0E74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529" y="1446237"/>
            <a:ext cx="4668771" cy="4762302"/>
          </a:xfrm>
          <a:prstGeom prst="rect">
            <a:avLst/>
          </a:prstGeom>
        </p:spPr>
      </p:pic>
      <p:sp>
        <p:nvSpPr>
          <p:cNvPr id="12" name="2">
            <a:extLst>
              <a:ext uri="{FF2B5EF4-FFF2-40B4-BE49-F238E27FC236}">
                <a16:creationId xmlns:a16="http://schemas.microsoft.com/office/drawing/2014/main" id="{48FF6067-5E8A-2FD0-BB37-7C421E4E4BC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序号">
            <a:extLst>
              <a:ext uri="{FF2B5EF4-FFF2-40B4-BE49-F238E27FC236}">
                <a16:creationId xmlns:a16="http://schemas.microsoft.com/office/drawing/2014/main" id="{C7367EF3-2EFB-1715-64E4-35BB4B57409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63489" y="484113"/>
            <a:ext cx="2452291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数学模型</a:t>
            </a: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07B6D5A1-95D5-1B9F-FD48-859FF20AD89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!!平滑3">
            <a:extLst>
              <a:ext uri="{FF2B5EF4-FFF2-40B4-BE49-F238E27FC236}">
                <a16:creationId xmlns:a16="http://schemas.microsoft.com/office/drawing/2014/main" id="{62225EB4-0A1D-BB89-D58B-AD51443DB33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024314" y="1088037"/>
            <a:ext cx="1676024" cy="1025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9C18896-870A-A515-D88C-2D2E753166C6}"/>
              </a:ext>
            </a:extLst>
          </p:cNvPr>
          <p:cNvSpPr txBox="1"/>
          <p:nvPr/>
        </p:nvSpPr>
        <p:spPr>
          <a:xfrm>
            <a:off x="5993298" y="1273350"/>
            <a:ext cx="5636727" cy="4540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无人船模型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	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简化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两个推进器推力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	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转换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绕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z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轴转矩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&amp;x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轴方向推力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	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抽象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速度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v&amp;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位移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x&amp;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航向角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yaw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0AD61A8-A97D-DC6A-727F-3947B95371F0}"/>
              </a:ext>
            </a:extLst>
          </p:cNvPr>
          <p:cNvSpPr txBox="1"/>
          <p:nvPr/>
        </p:nvSpPr>
        <p:spPr>
          <a:xfrm>
            <a:off x="6743701" y="6208539"/>
            <a:ext cx="5524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P.S. 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不考虑 俯仰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pitch 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侧倾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roll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B500E9F7-DCC1-9CC0-41BE-2B99E2A98753}"/>
              </a:ext>
            </a:extLst>
          </p:cNvPr>
          <p:cNvSpPr/>
          <p:nvPr/>
        </p:nvSpPr>
        <p:spPr>
          <a:xfrm>
            <a:off x="8632320" y="2129571"/>
            <a:ext cx="386891" cy="5565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id="{188C5FD2-0435-A46D-7B6D-9265EDD961C8}"/>
              </a:ext>
            </a:extLst>
          </p:cNvPr>
          <p:cNvSpPr/>
          <p:nvPr/>
        </p:nvSpPr>
        <p:spPr>
          <a:xfrm>
            <a:off x="8632320" y="3395995"/>
            <a:ext cx="386891" cy="5565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6F390EC0-E69E-E06E-6A36-7826508E898F}"/>
              </a:ext>
            </a:extLst>
          </p:cNvPr>
          <p:cNvSpPr/>
          <p:nvPr/>
        </p:nvSpPr>
        <p:spPr>
          <a:xfrm>
            <a:off x="8632320" y="4700519"/>
            <a:ext cx="386891" cy="5565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5357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99C18896-870A-A515-D88C-2D2E753166C6}"/>
              </a:ext>
            </a:extLst>
          </p:cNvPr>
          <p:cNvSpPr txBox="1"/>
          <p:nvPr/>
        </p:nvSpPr>
        <p:spPr>
          <a:xfrm>
            <a:off x="2502940" y="1473375"/>
            <a:ext cx="10174835" cy="373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控制航向角为固定下，推力器推力全开，船速稳定时的最大平稳时速        。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船纵向固定，船前进速度    为零时，推进器推力    与电机指令（可能是转速）  的关系。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控制船速为               ，在速度    平稳时读电机指令    ，再用上述公式计算推力，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进而根据平衡关系得到阻力     。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			</a:t>
            </a:r>
          </a:p>
        </p:txBody>
      </p:sp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451D784D-B16D-EB8C-67A7-48B8849A4C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37080"/>
              </p:ext>
            </p:extLst>
          </p:nvPr>
        </p:nvGraphicFramePr>
        <p:xfrm>
          <a:off x="4524001" y="2564552"/>
          <a:ext cx="1753348" cy="946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99920" imgH="431640" progId="Equation.DSMT4">
                  <p:embed/>
                </p:oleObj>
              </mc:Choice>
              <mc:Fallback>
                <p:oleObj name="Equation" r:id="rId9" imgW="799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24001" y="2564552"/>
                        <a:ext cx="1753348" cy="946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2">
            <a:extLst>
              <a:ext uri="{FF2B5EF4-FFF2-40B4-BE49-F238E27FC236}">
                <a16:creationId xmlns:a16="http://schemas.microsoft.com/office/drawing/2014/main" id="{48FF6067-5E8A-2FD0-BB37-7C421E4E4BC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序号">
            <a:extLst>
              <a:ext uri="{FF2B5EF4-FFF2-40B4-BE49-F238E27FC236}">
                <a16:creationId xmlns:a16="http://schemas.microsoft.com/office/drawing/2014/main" id="{C7367EF3-2EFB-1715-64E4-35BB4B57409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63489" y="484113"/>
            <a:ext cx="2452291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数学模型</a:t>
            </a: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07B6D5A1-95D5-1B9F-FD48-859FF20AD89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!!平滑3">
            <a:extLst>
              <a:ext uri="{FF2B5EF4-FFF2-40B4-BE49-F238E27FC236}">
                <a16:creationId xmlns:a16="http://schemas.microsoft.com/office/drawing/2014/main" id="{62225EB4-0A1D-BB89-D58B-AD51443DB33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024314" y="1088037"/>
            <a:ext cx="1676024" cy="1025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0AD61A8-A97D-DC6A-727F-3947B95371F0}"/>
              </a:ext>
            </a:extLst>
          </p:cNvPr>
          <p:cNvSpPr txBox="1"/>
          <p:nvPr/>
        </p:nvSpPr>
        <p:spPr>
          <a:xfrm>
            <a:off x="7762876" y="6196902"/>
            <a:ext cx="4668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P.S. 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均在平静水域下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C2F58B5A-AD13-CD78-F48B-022603204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826243"/>
              </p:ext>
            </p:extLst>
          </p:nvPr>
        </p:nvGraphicFramePr>
        <p:xfrm>
          <a:off x="10207625" y="1530525"/>
          <a:ext cx="517649" cy="423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9360" imgH="228600" progId="Equation.DSMT4">
                  <p:embed/>
                </p:oleObj>
              </mc:Choice>
              <mc:Fallback>
                <p:oleObj name="Equation" r:id="rId12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207625" y="1530525"/>
                        <a:ext cx="517649" cy="423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0B5580AD-525A-95FA-5588-5CF8C7EE9D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216347"/>
              </p:ext>
            </p:extLst>
          </p:nvPr>
        </p:nvGraphicFramePr>
        <p:xfrm>
          <a:off x="5400675" y="2069595"/>
          <a:ext cx="295274" cy="324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139680" progId="Equation.DSMT4">
                  <p:embed/>
                </p:oleObj>
              </mc:Choice>
              <mc:Fallback>
                <p:oleObj name="Equation" r:id="rId14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00675" y="2069595"/>
                        <a:ext cx="295274" cy="324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BBDFF6D9-FF80-F86C-B1F9-79949882A7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928135"/>
              </p:ext>
            </p:extLst>
          </p:nvPr>
        </p:nvGraphicFramePr>
        <p:xfrm>
          <a:off x="7950200" y="2035912"/>
          <a:ext cx="295274" cy="34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164880" progId="Equation.DSMT4">
                  <p:embed/>
                </p:oleObj>
              </mc:Choice>
              <mc:Fallback>
                <p:oleObj name="Equation" r:id="rId16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950200" y="2035912"/>
                        <a:ext cx="295274" cy="348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841AF90B-3D2C-845E-18B8-50C3E402F1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340313"/>
              </p:ext>
            </p:extLst>
          </p:nvPr>
        </p:nvGraphicFramePr>
        <p:xfrm>
          <a:off x="11062338" y="2043944"/>
          <a:ext cx="335599" cy="369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720" imgH="139680" progId="Equation.DSMT4">
                  <p:embed/>
                </p:oleObj>
              </mc:Choice>
              <mc:Fallback>
                <p:oleObj name="Equation" r:id="rId18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062338" y="2043944"/>
                        <a:ext cx="335599" cy="369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3990B798-3FE4-444A-F059-AE432076E3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439631"/>
              </p:ext>
            </p:extLst>
          </p:nvPr>
        </p:nvGraphicFramePr>
        <p:xfrm>
          <a:off x="3905249" y="3856999"/>
          <a:ext cx="911224" cy="371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22080" imgH="253800" progId="Equation.DSMT4">
                  <p:embed/>
                </p:oleObj>
              </mc:Choice>
              <mc:Fallback>
                <p:oleObj name="Equation" r:id="rId20" imgW="622080" imgH="253800" progId="Equation.DSMT4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0B5580AD-525A-95FA-5588-5CF8C7EE9D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905249" y="3856999"/>
                        <a:ext cx="911224" cy="371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F84ACAFD-33A9-D1CC-C9F6-49B9ECCB2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833168"/>
              </p:ext>
            </p:extLst>
          </p:nvPr>
        </p:nvGraphicFramePr>
        <p:xfrm>
          <a:off x="8093549" y="3880515"/>
          <a:ext cx="335599" cy="369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720" imgH="139680" progId="Equation.DSMT4">
                  <p:embed/>
                </p:oleObj>
              </mc:Choice>
              <mc:Fallback>
                <p:oleObj name="Equation" r:id="rId22" imgW="126720" imgH="13968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841AF90B-3D2C-845E-18B8-50C3E402F1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093549" y="3880515"/>
                        <a:ext cx="335599" cy="369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3559B3D4-23CB-289D-1F37-985A76CBC0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162262"/>
              </p:ext>
            </p:extLst>
          </p:nvPr>
        </p:nvGraphicFramePr>
        <p:xfrm>
          <a:off x="5835887" y="3899582"/>
          <a:ext cx="295274" cy="324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6720" imgH="139680" progId="Equation.DSMT4">
                  <p:embed/>
                </p:oleObj>
              </mc:Choice>
              <mc:Fallback>
                <p:oleObj name="Equation" r:id="rId24" imgW="126720" imgH="139680" progId="Equation.DSMT4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0B5580AD-525A-95FA-5588-5CF8C7EE9D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835887" y="3899582"/>
                        <a:ext cx="295274" cy="324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框 21">
            <a:extLst>
              <a:ext uri="{FF2B5EF4-FFF2-40B4-BE49-F238E27FC236}">
                <a16:creationId xmlns:a16="http://schemas.microsoft.com/office/drawing/2014/main" id="{B7D7CC98-2FAB-8564-7171-526ADCA757FE}"/>
              </a:ext>
            </a:extLst>
          </p:cNvPr>
          <p:cNvSpPr txBox="1"/>
          <p:nvPr/>
        </p:nvSpPr>
        <p:spPr>
          <a:xfrm>
            <a:off x="2502940" y="2764498"/>
            <a:ext cx="20256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用于获取关系式</a:t>
            </a:r>
          </a:p>
        </p:txBody>
      </p:sp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0DE77D88-48A0-D1BA-92B5-078E51BB04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420126"/>
              </p:ext>
            </p:extLst>
          </p:nvPr>
        </p:nvGraphicFramePr>
        <p:xfrm>
          <a:off x="5350349" y="4820389"/>
          <a:ext cx="4000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917360" imgH="431640" progId="Equation.DSMT4">
                  <p:embed/>
                </p:oleObj>
              </mc:Choice>
              <mc:Fallback>
                <p:oleObj name="Equation" r:id="rId26" imgW="1917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350349" y="4820389"/>
                        <a:ext cx="40005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本框 24">
            <a:extLst>
              <a:ext uri="{FF2B5EF4-FFF2-40B4-BE49-F238E27FC236}">
                <a16:creationId xmlns:a16="http://schemas.microsoft.com/office/drawing/2014/main" id="{1FD2C02D-BC30-4CBC-AC25-D0B6C85DD580}"/>
              </a:ext>
            </a:extLst>
          </p:cNvPr>
          <p:cNvSpPr txBox="1"/>
          <p:nvPr/>
        </p:nvSpPr>
        <p:spPr>
          <a:xfrm>
            <a:off x="781209" y="1579293"/>
            <a:ext cx="18192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最速试验：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650BE84-C9DC-0461-8E0C-A7D6886094CE}"/>
              </a:ext>
            </a:extLst>
          </p:cNvPr>
          <p:cNvSpPr txBox="1"/>
          <p:nvPr/>
        </p:nvSpPr>
        <p:spPr>
          <a:xfrm>
            <a:off x="639528" y="2035912"/>
            <a:ext cx="18192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系桩拉力试验：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1C7E1F3-DCCE-EF2C-B780-FF7F94E89AE0}"/>
              </a:ext>
            </a:extLst>
          </p:cNvPr>
          <p:cNvSpPr txBox="1"/>
          <p:nvPr/>
        </p:nvSpPr>
        <p:spPr>
          <a:xfrm>
            <a:off x="-95410" y="3850672"/>
            <a:ext cx="2714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2000" dirty="0"/>
              <a:t>推力阻力相等试验：</a:t>
            </a:r>
          </a:p>
        </p:txBody>
      </p:sp>
      <p:graphicFrame>
        <p:nvGraphicFramePr>
          <p:cNvPr id="31" name="对象 30">
            <a:extLst>
              <a:ext uri="{FF2B5EF4-FFF2-40B4-BE49-F238E27FC236}">
                <a16:creationId xmlns:a16="http://schemas.microsoft.com/office/drawing/2014/main" id="{CB041481-6187-F915-E2AD-1D4AE9AF01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235029"/>
              </p:ext>
            </p:extLst>
          </p:nvPr>
        </p:nvGraphicFramePr>
        <p:xfrm>
          <a:off x="5624512" y="4330467"/>
          <a:ext cx="336095" cy="33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64880" imgH="164880" progId="Equation.DSMT4">
                  <p:embed/>
                </p:oleObj>
              </mc:Choice>
              <mc:Fallback>
                <p:oleObj name="Equation" r:id="rId28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624512" y="4330467"/>
                        <a:ext cx="336095" cy="336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文本框 31">
            <a:extLst>
              <a:ext uri="{FF2B5EF4-FFF2-40B4-BE49-F238E27FC236}">
                <a16:creationId xmlns:a16="http://schemas.microsoft.com/office/drawing/2014/main" id="{AF80CB46-DBB1-EA42-C29A-2E79F5D7C3CE}"/>
              </a:ext>
            </a:extLst>
          </p:cNvPr>
          <p:cNvSpPr txBox="1"/>
          <p:nvPr/>
        </p:nvSpPr>
        <p:spPr>
          <a:xfrm>
            <a:off x="2458803" y="5003528"/>
            <a:ext cx="2941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用于拟合阻力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船速曲线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77258EC-CBF2-3D7C-6440-5D4C7758E75C}"/>
              </a:ext>
            </a:extLst>
          </p:cNvPr>
          <p:cNvSpPr txBox="1"/>
          <p:nvPr/>
        </p:nvSpPr>
        <p:spPr>
          <a:xfrm>
            <a:off x="889516" y="5731886"/>
            <a:ext cx="108062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rgbClr val="FF0000"/>
                </a:solidFill>
              </a:rPr>
              <a:t>即便如此，没有考虑速度对阻力的影响，比如加速、减速时，阻力是与平稳状态下不同的。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580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!!平滑1"/>
          <p:cNvSpPr/>
          <p:nvPr>
            <p:custDataLst>
              <p:tags r:id="rId2"/>
            </p:custDataLst>
          </p:nvPr>
        </p:nvSpPr>
        <p:spPr>
          <a:xfrm rot="5400000">
            <a:off x="4791079" y="-793750"/>
            <a:ext cx="3004185" cy="824293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序号">
            <a:extLst>
              <a:ext uri="{FF2B5EF4-FFF2-40B4-BE49-F238E27FC236}">
                <a16:creationId xmlns:a16="http://schemas.microsoft.com/office/drawing/2014/main" id="{8A5B5D04-0957-5B97-2DD4-38CA8A2CF94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26200" y="2175559"/>
            <a:ext cx="1552100" cy="100642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标题">
            <a:extLst>
              <a:ext uri="{FF2B5EF4-FFF2-40B4-BE49-F238E27FC236}">
                <a16:creationId xmlns:a16="http://schemas.microsoft.com/office/drawing/2014/main" id="{6A6F7873-5D48-9F9A-32A7-9CE00726431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626206" y="3112319"/>
            <a:ext cx="7333933" cy="1006429"/>
          </a:xfrm>
          <a:prstGeom prst="rect">
            <a:avLst/>
          </a:prstGeom>
          <a:noFill/>
        </p:spPr>
        <p:txBody>
          <a:bodyPr wrap="square" lIns="71755" tIns="36195" rIns="71755" bIns="36195" rtlCol="0" anchor="ctr" anchorCtr="0">
            <a:normAutofit/>
          </a:bodyPr>
          <a:lstStyle/>
          <a:p>
            <a:pPr fontAlgn="auto">
              <a:buSzPct val="100000"/>
            </a:pPr>
            <a:r>
              <a:rPr lang="zh-CN" altLang="en-US" sz="4800" b="1" spc="18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惯性导航延伸研究</a:t>
            </a:r>
          </a:p>
        </p:txBody>
      </p:sp>
      <p:sp>
        <p:nvSpPr>
          <p:cNvPr id="2" name="副标题">
            <a:extLst>
              <a:ext uri="{FF2B5EF4-FFF2-40B4-BE49-F238E27FC236}">
                <a16:creationId xmlns:a16="http://schemas.microsoft.com/office/drawing/2014/main" id="{923AA956-5C29-3859-F149-4E976884541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653004" y="4049080"/>
            <a:ext cx="7280335" cy="363855"/>
          </a:xfrm>
          <a:prstGeom prst="rect">
            <a:avLst/>
          </a:prstGeom>
          <a:noFill/>
        </p:spPr>
        <p:txBody>
          <a:bodyPr wrap="square" lIns="71755" tIns="36195" rIns="71755" bIns="36195" rtlCol="0" anchor="ctr" anchorCtr="0">
            <a:norm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EXTENSION RESEARCH ON IMU NAVIGATION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30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文本框 14">
            <a:hlinkClick r:id="rId10"/>
            <a:extLst>
              <a:ext uri="{FF2B5EF4-FFF2-40B4-BE49-F238E27FC236}">
                <a16:creationId xmlns:a16="http://schemas.microsoft.com/office/drawing/2014/main" id="{9E8129D5-3C6E-3037-8472-82C1EFDA2D90}"/>
              </a:ext>
            </a:extLst>
          </p:cNvPr>
          <p:cNvSpPr txBox="1"/>
          <p:nvPr/>
        </p:nvSpPr>
        <p:spPr>
          <a:xfrm>
            <a:off x="3423905" y="57484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问题导论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48FF6067-5E8A-2FD0-BB37-7C421E4E4BC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序号">
            <a:extLst>
              <a:ext uri="{FF2B5EF4-FFF2-40B4-BE49-F238E27FC236}">
                <a16:creationId xmlns:a16="http://schemas.microsoft.com/office/drawing/2014/main" id="{C7367EF3-2EFB-1715-64E4-35BB4B57409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07B6D5A1-95D5-1B9F-FD48-859FF20AD89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!!平滑3">
            <a:extLst>
              <a:ext uri="{FF2B5EF4-FFF2-40B4-BE49-F238E27FC236}">
                <a16:creationId xmlns:a16="http://schemas.microsoft.com/office/drawing/2014/main" id="{62225EB4-0A1D-BB89-D58B-AD51443DB33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107573" y="1088036"/>
            <a:ext cx="2047583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50CE8DC-68BB-AF82-0226-8ADA3C25DA52}"/>
              </a:ext>
            </a:extLst>
          </p:cNvPr>
          <p:cNvSpPr txBox="1"/>
          <p:nvPr/>
        </p:nvSpPr>
        <p:spPr>
          <a:xfrm>
            <a:off x="1399514" y="3649482"/>
            <a:ext cx="82404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速度</a:t>
            </a:r>
          </a:p>
        </p:txBody>
      </p:sp>
      <p:pic>
        <p:nvPicPr>
          <p:cNvPr id="22" name="图形 21" descr="地球仪 - 亚洲 纯色填充">
            <a:hlinkClick r:id="rId12"/>
            <a:extLst>
              <a:ext uri="{FF2B5EF4-FFF2-40B4-BE49-F238E27FC236}">
                <a16:creationId xmlns:a16="http://schemas.microsoft.com/office/drawing/2014/main" id="{0E93995C-519D-8032-12DB-16CFE00CA0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79146" y="6128621"/>
            <a:ext cx="597493" cy="59749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0D63C66-D88C-E43A-531F-60B167483450}"/>
              </a:ext>
            </a:extLst>
          </p:cNvPr>
          <p:cNvSpPr txBox="1"/>
          <p:nvPr/>
        </p:nvSpPr>
        <p:spPr>
          <a:xfrm>
            <a:off x="251166" y="1543681"/>
            <a:ext cx="3129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无人船控制需要控制速度</a:t>
            </a:r>
          </a:p>
        </p:txBody>
      </p:sp>
      <p:sp>
        <p:nvSpPr>
          <p:cNvPr id="32" name="右大括号 31">
            <a:extLst>
              <a:ext uri="{FF2B5EF4-FFF2-40B4-BE49-F238E27FC236}">
                <a16:creationId xmlns:a16="http://schemas.microsoft.com/office/drawing/2014/main" id="{FDE5C9FF-E427-D08F-3C2A-1394C6C767B4}"/>
              </a:ext>
            </a:extLst>
          </p:cNvPr>
          <p:cNvSpPr/>
          <p:nvPr/>
        </p:nvSpPr>
        <p:spPr>
          <a:xfrm rot="10800000">
            <a:off x="2334299" y="2917174"/>
            <a:ext cx="299074" cy="186472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E272A9A-6FA2-8293-0F62-B37847C4F4E3}"/>
              </a:ext>
            </a:extLst>
          </p:cNvPr>
          <p:cNvSpPr txBox="1"/>
          <p:nvPr/>
        </p:nvSpPr>
        <p:spPr>
          <a:xfrm>
            <a:off x="2861353" y="2727753"/>
            <a:ext cx="12752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GPS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4696290-FF77-65B0-7654-45ADB961AA01}"/>
              </a:ext>
            </a:extLst>
          </p:cNvPr>
          <p:cNvSpPr txBox="1"/>
          <p:nvPr/>
        </p:nvSpPr>
        <p:spPr>
          <a:xfrm>
            <a:off x="4728073" y="2381430"/>
            <a:ext cx="33533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优点：便捷 均速比较准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val 4">
            <a:extLst>
              <a:ext uri="{FF2B5EF4-FFF2-40B4-BE49-F238E27FC236}">
                <a16:creationId xmlns:a16="http://schemas.microsoft.com/office/drawing/2014/main" id="{A1107F3B-9F2F-7B97-33C5-A13AFB622B4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B53DFAD-A38D-81CE-CBA6-FFA95EAF18DC}"/>
              </a:ext>
            </a:extLst>
          </p:cNvPr>
          <p:cNvSpPr txBox="1"/>
          <p:nvPr/>
        </p:nvSpPr>
        <p:spPr>
          <a:xfrm>
            <a:off x="2744117" y="4427958"/>
            <a:ext cx="1722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IMU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惯导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加速度积分</a:t>
            </a:r>
          </a:p>
        </p:txBody>
      </p:sp>
      <p:sp>
        <p:nvSpPr>
          <p:cNvPr id="19" name="右大括号 18">
            <a:extLst>
              <a:ext uri="{FF2B5EF4-FFF2-40B4-BE49-F238E27FC236}">
                <a16:creationId xmlns:a16="http://schemas.microsoft.com/office/drawing/2014/main" id="{BB62FF76-3240-CA27-564E-FA6E26F5D571}"/>
              </a:ext>
            </a:extLst>
          </p:cNvPr>
          <p:cNvSpPr/>
          <p:nvPr/>
        </p:nvSpPr>
        <p:spPr>
          <a:xfrm rot="10800000">
            <a:off x="4364543" y="2581485"/>
            <a:ext cx="299074" cy="69264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F9375B3-EA92-5BD4-E3A0-C8F5B1BB7213}"/>
              </a:ext>
            </a:extLst>
          </p:cNvPr>
          <p:cNvSpPr txBox="1"/>
          <p:nvPr/>
        </p:nvSpPr>
        <p:spPr>
          <a:xfrm>
            <a:off x="4728073" y="3074077"/>
            <a:ext cx="8345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缺点：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32B1F54-4F15-955C-CF5D-F1B57D448E05}"/>
              </a:ext>
            </a:extLst>
          </p:cNvPr>
          <p:cNvSpPr txBox="1"/>
          <p:nvPr/>
        </p:nvSpPr>
        <p:spPr>
          <a:xfrm>
            <a:off x="4728073" y="4242806"/>
            <a:ext cx="33533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优点：灵敏 实时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右大括号 43">
            <a:extLst>
              <a:ext uri="{FF2B5EF4-FFF2-40B4-BE49-F238E27FC236}">
                <a16:creationId xmlns:a16="http://schemas.microsoft.com/office/drawing/2014/main" id="{F91A3DC1-2E65-8C75-893D-3D5753BB8C0C}"/>
              </a:ext>
            </a:extLst>
          </p:cNvPr>
          <p:cNvSpPr/>
          <p:nvPr/>
        </p:nvSpPr>
        <p:spPr>
          <a:xfrm rot="10800000">
            <a:off x="4364543" y="4442861"/>
            <a:ext cx="299074" cy="69264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50DEDC5C-31A1-D9B1-7DC9-853D98409EB6}"/>
              </a:ext>
            </a:extLst>
          </p:cNvPr>
          <p:cNvSpPr txBox="1"/>
          <p:nvPr/>
        </p:nvSpPr>
        <p:spPr>
          <a:xfrm>
            <a:off x="4728073" y="4935453"/>
            <a:ext cx="46201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缺点：过于灵敏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依赖滤波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F9C0FB1-11E2-11BD-5E26-898244B403E3}"/>
              </a:ext>
            </a:extLst>
          </p:cNvPr>
          <p:cNvSpPr txBox="1"/>
          <p:nvPr/>
        </p:nvSpPr>
        <p:spPr>
          <a:xfrm>
            <a:off x="5469710" y="2992944"/>
            <a:ext cx="2562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准度不足 信息度缺乏 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实时性不高 受限于信号</a:t>
            </a:r>
            <a:endParaRPr lang="zh-CN" altLang="en-US" dirty="0"/>
          </a:p>
        </p:txBody>
      </p:sp>
      <p:sp>
        <p:nvSpPr>
          <p:cNvPr id="53" name="右大括号 52">
            <a:extLst>
              <a:ext uri="{FF2B5EF4-FFF2-40B4-BE49-F238E27FC236}">
                <a16:creationId xmlns:a16="http://schemas.microsoft.com/office/drawing/2014/main" id="{2FDEFC92-E4FE-B94A-FE6D-A5900A0B90C7}"/>
              </a:ext>
            </a:extLst>
          </p:cNvPr>
          <p:cNvSpPr/>
          <p:nvPr/>
        </p:nvSpPr>
        <p:spPr>
          <a:xfrm>
            <a:off x="8145885" y="2781541"/>
            <a:ext cx="299074" cy="2153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EA8DEC23-9DE0-9513-802E-CC413E18489F}"/>
              </a:ext>
            </a:extLst>
          </p:cNvPr>
          <p:cNvSpPr txBox="1"/>
          <p:nvPr/>
        </p:nvSpPr>
        <p:spPr>
          <a:xfrm>
            <a:off x="10354142" y="3649482"/>
            <a:ext cx="12752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数据融合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9C83AC9C-4731-DC89-D794-80A7FDD63117}"/>
              </a:ext>
            </a:extLst>
          </p:cNvPr>
          <p:cNvSpPr txBox="1"/>
          <p:nvPr/>
        </p:nvSpPr>
        <p:spPr>
          <a:xfrm>
            <a:off x="8660902" y="3649482"/>
            <a:ext cx="150805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卡尔曼滤波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777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文本框 14">
            <a:hlinkClick r:id="rId10"/>
            <a:extLst>
              <a:ext uri="{FF2B5EF4-FFF2-40B4-BE49-F238E27FC236}">
                <a16:creationId xmlns:a16="http://schemas.microsoft.com/office/drawing/2014/main" id="{9E8129D5-3C6E-3037-8472-82C1EFDA2D90}"/>
              </a:ext>
            </a:extLst>
          </p:cNvPr>
          <p:cNvSpPr txBox="1"/>
          <p:nvPr/>
        </p:nvSpPr>
        <p:spPr>
          <a:xfrm>
            <a:off x="3423905" y="57484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卡尔曼滤波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48FF6067-5E8A-2FD0-BB37-7C421E4E4BC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序号">
            <a:extLst>
              <a:ext uri="{FF2B5EF4-FFF2-40B4-BE49-F238E27FC236}">
                <a16:creationId xmlns:a16="http://schemas.microsoft.com/office/drawing/2014/main" id="{C7367EF3-2EFB-1715-64E4-35BB4B57409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07B6D5A1-95D5-1B9F-FD48-859FF20AD89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!!平滑3">
            <a:extLst>
              <a:ext uri="{FF2B5EF4-FFF2-40B4-BE49-F238E27FC236}">
                <a16:creationId xmlns:a16="http://schemas.microsoft.com/office/drawing/2014/main" id="{62225EB4-0A1D-BB89-D58B-AD51443DB33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107573" y="1088036"/>
            <a:ext cx="2047583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形 21" descr="地球仪 - 亚洲 纯色填充">
            <a:hlinkClick r:id="rId12"/>
            <a:extLst>
              <a:ext uri="{FF2B5EF4-FFF2-40B4-BE49-F238E27FC236}">
                <a16:creationId xmlns:a16="http://schemas.microsoft.com/office/drawing/2014/main" id="{0E93995C-519D-8032-12DB-16CFE00CA0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79146" y="6128621"/>
            <a:ext cx="597493" cy="597493"/>
          </a:xfrm>
          <a:prstGeom prst="rect">
            <a:avLst/>
          </a:prstGeom>
        </p:spPr>
      </p:pic>
      <p:sp>
        <p:nvSpPr>
          <p:cNvPr id="41" name="Oval 4">
            <a:extLst>
              <a:ext uri="{FF2B5EF4-FFF2-40B4-BE49-F238E27FC236}">
                <a16:creationId xmlns:a16="http://schemas.microsoft.com/office/drawing/2014/main" id="{A1107F3B-9F2F-7B97-33C5-A13AFB622B4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EA8DEC23-9DE0-9513-802E-CC413E18489F}"/>
              </a:ext>
            </a:extLst>
          </p:cNvPr>
          <p:cNvSpPr txBox="1"/>
          <p:nvPr/>
        </p:nvSpPr>
        <p:spPr>
          <a:xfrm>
            <a:off x="2438110" y="1649232"/>
            <a:ext cx="756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择优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9C83AC9C-4731-DC89-D794-80A7FDD63117}"/>
              </a:ext>
            </a:extLst>
          </p:cNvPr>
          <p:cNvSpPr txBox="1"/>
          <p:nvPr/>
        </p:nvSpPr>
        <p:spPr>
          <a:xfrm>
            <a:off x="839984" y="1649232"/>
            <a:ext cx="150805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卡尔曼滤波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12C4D2D-BC2F-F6F4-39C4-60D84AECC3A9}"/>
              </a:ext>
            </a:extLst>
          </p:cNvPr>
          <p:cNvCxnSpPr>
            <a:cxnSpLocks/>
          </p:cNvCxnSpPr>
          <p:nvPr/>
        </p:nvCxnSpPr>
        <p:spPr>
          <a:xfrm>
            <a:off x="1725450" y="1596974"/>
            <a:ext cx="457200" cy="5361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40A7B2BA-54AE-B712-A74A-EFDFE1EC2D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841652"/>
              </p:ext>
            </p:extLst>
          </p:nvPr>
        </p:nvGraphicFramePr>
        <p:xfrm>
          <a:off x="3823805" y="1417594"/>
          <a:ext cx="4826531" cy="745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26920" imgH="266400" progId="Equation.DSMT4">
                  <p:embed/>
                </p:oleObj>
              </mc:Choice>
              <mc:Fallback>
                <p:oleObj name="Equation" r:id="rId15" imgW="17269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23805" y="1417594"/>
                        <a:ext cx="4826531" cy="745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>
            <a:extLst>
              <a:ext uri="{FF2B5EF4-FFF2-40B4-BE49-F238E27FC236}">
                <a16:creationId xmlns:a16="http://schemas.microsoft.com/office/drawing/2014/main" id="{9FBF34A5-F00F-B736-9B61-6D049F92F8DC}"/>
              </a:ext>
            </a:extLst>
          </p:cNvPr>
          <p:cNvSpPr txBox="1"/>
          <p:nvPr/>
        </p:nvSpPr>
        <p:spPr>
          <a:xfrm>
            <a:off x="745233" y="2586953"/>
            <a:ext cx="20175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两个及以上数据</a:t>
            </a:r>
          </a:p>
        </p:txBody>
      </p:sp>
      <p:sp>
        <p:nvSpPr>
          <p:cNvPr id="21" name="箭头: 下 20">
            <a:extLst>
              <a:ext uri="{FF2B5EF4-FFF2-40B4-BE49-F238E27FC236}">
                <a16:creationId xmlns:a16="http://schemas.microsoft.com/office/drawing/2014/main" id="{DE694E3B-4404-7E37-0710-F0ACB1E15DF6}"/>
              </a:ext>
            </a:extLst>
          </p:cNvPr>
          <p:cNvSpPr/>
          <p:nvPr/>
        </p:nvSpPr>
        <p:spPr>
          <a:xfrm rot="16200000">
            <a:off x="2678549" y="2658351"/>
            <a:ext cx="457200" cy="2458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ACD50C3-2877-9FC0-A919-ECFF6A39E0DC}"/>
              </a:ext>
            </a:extLst>
          </p:cNvPr>
          <p:cNvSpPr txBox="1"/>
          <p:nvPr/>
        </p:nvSpPr>
        <p:spPr>
          <a:xfrm>
            <a:off x="3051482" y="2586953"/>
            <a:ext cx="1294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相互修正</a:t>
            </a:r>
          </a:p>
        </p:txBody>
      </p:sp>
      <p:sp>
        <p:nvSpPr>
          <p:cNvPr id="30" name="箭头: 下 29">
            <a:extLst>
              <a:ext uri="{FF2B5EF4-FFF2-40B4-BE49-F238E27FC236}">
                <a16:creationId xmlns:a16="http://schemas.microsoft.com/office/drawing/2014/main" id="{7B9A2A3F-313B-5DC5-C7DA-8B98999D6A3E}"/>
              </a:ext>
            </a:extLst>
          </p:cNvPr>
          <p:cNvSpPr/>
          <p:nvPr/>
        </p:nvSpPr>
        <p:spPr>
          <a:xfrm rot="16200000">
            <a:off x="4240326" y="2658351"/>
            <a:ext cx="457200" cy="2458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A552EC5-D0D5-4376-2C80-9102B444862E}"/>
              </a:ext>
            </a:extLst>
          </p:cNvPr>
          <p:cNvSpPr txBox="1"/>
          <p:nvPr/>
        </p:nvSpPr>
        <p:spPr>
          <a:xfrm>
            <a:off x="4613259" y="2586953"/>
            <a:ext cx="1294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数据融合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EEA83DE-0030-36E6-220A-987D527E4F7B}"/>
              </a:ext>
            </a:extLst>
          </p:cNvPr>
          <p:cNvSpPr txBox="1"/>
          <p:nvPr/>
        </p:nvSpPr>
        <p:spPr>
          <a:xfrm>
            <a:off x="802381" y="3240882"/>
            <a:ext cx="906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示例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57E07B1-4125-8FA8-14BB-EB35A4E21C9A}"/>
              </a:ext>
            </a:extLst>
          </p:cNvPr>
          <p:cNvSpPr txBox="1"/>
          <p:nvPr/>
        </p:nvSpPr>
        <p:spPr>
          <a:xfrm>
            <a:off x="1555217" y="3249439"/>
            <a:ext cx="57326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陀螺仪 与 加速度计 测量 侧倾角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(roll)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俯仰角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(pitch)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A4099F1-14AC-4EAB-9B4C-E4A6C5303F48}"/>
              </a:ext>
            </a:extLst>
          </p:cNvPr>
          <p:cNvSpPr txBox="1"/>
          <p:nvPr/>
        </p:nvSpPr>
        <p:spPr>
          <a:xfrm>
            <a:off x="1278074" y="4365141"/>
            <a:ext cx="9784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陀螺仪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52A779B-DBE2-62BC-A2AC-43E174794E76}"/>
              </a:ext>
            </a:extLst>
          </p:cNvPr>
          <p:cNvSpPr txBox="1"/>
          <p:nvPr/>
        </p:nvSpPr>
        <p:spPr>
          <a:xfrm>
            <a:off x="1067668" y="5052180"/>
            <a:ext cx="12075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加速度计</a:t>
            </a:r>
          </a:p>
        </p:txBody>
      </p:sp>
      <p:sp>
        <p:nvSpPr>
          <p:cNvPr id="40" name="箭头: 下 39">
            <a:extLst>
              <a:ext uri="{FF2B5EF4-FFF2-40B4-BE49-F238E27FC236}">
                <a16:creationId xmlns:a16="http://schemas.microsoft.com/office/drawing/2014/main" id="{6C44FE73-EA32-D1AB-7B92-133B8EDCC765}"/>
              </a:ext>
            </a:extLst>
          </p:cNvPr>
          <p:cNvSpPr/>
          <p:nvPr/>
        </p:nvSpPr>
        <p:spPr>
          <a:xfrm rot="16200000">
            <a:off x="2314476" y="4441104"/>
            <a:ext cx="457200" cy="2458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A5216B17-B2F3-BBA3-5FDA-734B1205F134}"/>
              </a:ext>
            </a:extLst>
          </p:cNvPr>
          <p:cNvSpPr txBox="1"/>
          <p:nvPr/>
        </p:nvSpPr>
        <p:spPr>
          <a:xfrm>
            <a:off x="2791083" y="4365141"/>
            <a:ext cx="14581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三轴角速度</a:t>
            </a:r>
          </a:p>
        </p:txBody>
      </p:sp>
      <p:sp>
        <p:nvSpPr>
          <p:cNvPr id="47" name="箭头: 下 46">
            <a:extLst>
              <a:ext uri="{FF2B5EF4-FFF2-40B4-BE49-F238E27FC236}">
                <a16:creationId xmlns:a16="http://schemas.microsoft.com/office/drawing/2014/main" id="{245862DC-113C-A9A4-5B98-7835237A4B75}"/>
              </a:ext>
            </a:extLst>
          </p:cNvPr>
          <p:cNvSpPr/>
          <p:nvPr/>
        </p:nvSpPr>
        <p:spPr>
          <a:xfrm rot="16200000">
            <a:off x="2314476" y="5171915"/>
            <a:ext cx="457200" cy="2458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DAB55D64-6152-F048-4476-9D15A7F2A646}"/>
              </a:ext>
            </a:extLst>
          </p:cNvPr>
          <p:cNvSpPr txBox="1"/>
          <p:nvPr/>
        </p:nvSpPr>
        <p:spPr>
          <a:xfrm>
            <a:off x="2791083" y="5095952"/>
            <a:ext cx="14581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三轴加速度</a:t>
            </a:r>
          </a:p>
        </p:txBody>
      </p:sp>
      <p:sp>
        <p:nvSpPr>
          <p:cNvPr id="49" name="箭头: 下 48">
            <a:extLst>
              <a:ext uri="{FF2B5EF4-FFF2-40B4-BE49-F238E27FC236}">
                <a16:creationId xmlns:a16="http://schemas.microsoft.com/office/drawing/2014/main" id="{AA096007-68A7-DDCB-BDE6-99F4FD1D386B}"/>
              </a:ext>
            </a:extLst>
          </p:cNvPr>
          <p:cNvSpPr/>
          <p:nvPr/>
        </p:nvSpPr>
        <p:spPr>
          <a:xfrm rot="18000000">
            <a:off x="4523610" y="4380346"/>
            <a:ext cx="204840" cy="6659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A9E53A91-7959-CEC3-76E8-F0AC6EBDE572}"/>
              </a:ext>
            </a:extLst>
          </p:cNvPr>
          <p:cNvSpPr txBox="1"/>
          <p:nvPr/>
        </p:nvSpPr>
        <p:spPr>
          <a:xfrm>
            <a:off x="5062016" y="4726645"/>
            <a:ext cx="14581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三轴角度</a:t>
            </a:r>
          </a:p>
        </p:txBody>
      </p:sp>
      <p:sp>
        <p:nvSpPr>
          <p:cNvPr id="57" name="箭头: 下 56">
            <a:extLst>
              <a:ext uri="{FF2B5EF4-FFF2-40B4-BE49-F238E27FC236}">
                <a16:creationId xmlns:a16="http://schemas.microsoft.com/office/drawing/2014/main" id="{253C3029-9B65-6F36-5F4F-E931478279C6}"/>
              </a:ext>
            </a:extLst>
          </p:cNvPr>
          <p:cNvSpPr/>
          <p:nvPr/>
        </p:nvSpPr>
        <p:spPr>
          <a:xfrm rot="14400000">
            <a:off x="4514851" y="4825240"/>
            <a:ext cx="204840" cy="6659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0DFFBA94-07A7-69DB-60D0-F815DF20A9F8}"/>
              </a:ext>
            </a:extLst>
          </p:cNvPr>
          <p:cNvSpPr txBox="1"/>
          <p:nvPr/>
        </p:nvSpPr>
        <p:spPr>
          <a:xfrm rot="1800000">
            <a:off x="4376218" y="4358133"/>
            <a:ext cx="6659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积分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419D5940-5FE4-E8F5-A2E0-0389E0129F6A}"/>
              </a:ext>
            </a:extLst>
          </p:cNvPr>
          <p:cNvSpPr txBox="1"/>
          <p:nvPr/>
        </p:nvSpPr>
        <p:spPr>
          <a:xfrm rot="19800000">
            <a:off x="4258342" y="5200445"/>
            <a:ext cx="8034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反正切</a:t>
            </a:r>
          </a:p>
        </p:txBody>
      </p:sp>
      <p:sp>
        <p:nvSpPr>
          <p:cNvPr id="61" name="箭头: 下 60">
            <a:extLst>
              <a:ext uri="{FF2B5EF4-FFF2-40B4-BE49-F238E27FC236}">
                <a16:creationId xmlns:a16="http://schemas.microsoft.com/office/drawing/2014/main" id="{E9B1B9DB-59C9-0765-6E11-4A3ABD02BF6A}"/>
              </a:ext>
            </a:extLst>
          </p:cNvPr>
          <p:cNvSpPr/>
          <p:nvPr/>
        </p:nvSpPr>
        <p:spPr>
          <a:xfrm rot="15300000">
            <a:off x="5066802" y="3957737"/>
            <a:ext cx="204840" cy="6659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箭头: 下 62">
            <a:extLst>
              <a:ext uri="{FF2B5EF4-FFF2-40B4-BE49-F238E27FC236}">
                <a16:creationId xmlns:a16="http://schemas.microsoft.com/office/drawing/2014/main" id="{AA94FCAD-04BC-8F5F-019A-DBBAF8AF85D6}"/>
              </a:ext>
            </a:extLst>
          </p:cNvPr>
          <p:cNvSpPr/>
          <p:nvPr/>
        </p:nvSpPr>
        <p:spPr>
          <a:xfrm rot="6300000" flipV="1">
            <a:off x="5066801" y="5262189"/>
            <a:ext cx="204840" cy="6659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823C4B86-DF7E-833B-6764-DF3B56BEE30F}"/>
              </a:ext>
            </a:extLst>
          </p:cNvPr>
          <p:cNvSpPr txBox="1"/>
          <p:nvPr/>
        </p:nvSpPr>
        <p:spPr>
          <a:xfrm>
            <a:off x="5748396" y="3993797"/>
            <a:ext cx="17745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积分累积误差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92C6ABF3-1D39-0141-6D61-AA34CBF184AD}"/>
              </a:ext>
            </a:extLst>
          </p:cNvPr>
          <p:cNvSpPr txBox="1"/>
          <p:nvPr/>
        </p:nvSpPr>
        <p:spPr>
          <a:xfrm>
            <a:off x="5437216" y="5461110"/>
            <a:ext cx="24338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加速度受运动影响</a:t>
            </a:r>
          </a:p>
        </p:txBody>
      </p:sp>
      <p:sp>
        <p:nvSpPr>
          <p:cNvPr id="66" name="箭头: 下 65">
            <a:extLst>
              <a:ext uri="{FF2B5EF4-FFF2-40B4-BE49-F238E27FC236}">
                <a16:creationId xmlns:a16="http://schemas.microsoft.com/office/drawing/2014/main" id="{7D37E34B-8942-0EA5-06E9-CD9C79ED1486}"/>
              </a:ext>
            </a:extLst>
          </p:cNvPr>
          <p:cNvSpPr/>
          <p:nvPr/>
        </p:nvSpPr>
        <p:spPr>
          <a:xfrm rot="18000000">
            <a:off x="7991139" y="3999054"/>
            <a:ext cx="204840" cy="6659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箭头: 下 66">
            <a:extLst>
              <a:ext uri="{FF2B5EF4-FFF2-40B4-BE49-F238E27FC236}">
                <a16:creationId xmlns:a16="http://schemas.microsoft.com/office/drawing/2014/main" id="{DD1966AD-AB03-DB2E-BB87-978DEFB68A7B}"/>
              </a:ext>
            </a:extLst>
          </p:cNvPr>
          <p:cNvSpPr/>
          <p:nvPr/>
        </p:nvSpPr>
        <p:spPr>
          <a:xfrm rot="3600000" flipV="1">
            <a:off x="7949654" y="5196566"/>
            <a:ext cx="204840" cy="6659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FBF46B55-19B1-30C0-792A-0354111334C3}"/>
              </a:ext>
            </a:extLst>
          </p:cNvPr>
          <p:cNvSpPr txBox="1"/>
          <p:nvPr/>
        </p:nvSpPr>
        <p:spPr>
          <a:xfrm>
            <a:off x="7712489" y="4704745"/>
            <a:ext cx="150805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卡尔曼滤波</a:t>
            </a:r>
          </a:p>
        </p:txBody>
      </p:sp>
      <p:sp>
        <p:nvSpPr>
          <p:cNvPr id="70" name="箭头: 下 69">
            <a:extLst>
              <a:ext uri="{FF2B5EF4-FFF2-40B4-BE49-F238E27FC236}">
                <a16:creationId xmlns:a16="http://schemas.microsoft.com/office/drawing/2014/main" id="{519486C7-2037-5AD3-1005-1D4D71DF8B68}"/>
              </a:ext>
            </a:extLst>
          </p:cNvPr>
          <p:cNvSpPr/>
          <p:nvPr/>
        </p:nvSpPr>
        <p:spPr>
          <a:xfrm rot="5400000">
            <a:off x="6993390" y="4601625"/>
            <a:ext cx="204840" cy="6659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15343589-6A62-06B4-87C3-B82B81C631BC}"/>
              </a:ext>
            </a:extLst>
          </p:cNvPr>
          <p:cNvSpPr txBox="1"/>
          <p:nvPr/>
        </p:nvSpPr>
        <p:spPr>
          <a:xfrm>
            <a:off x="6765082" y="4539089"/>
            <a:ext cx="6659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补偿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0827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文本框 14">
            <a:hlinkClick r:id="rId10"/>
            <a:extLst>
              <a:ext uri="{FF2B5EF4-FFF2-40B4-BE49-F238E27FC236}">
                <a16:creationId xmlns:a16="http://schemas.microsoft.com/office/drawing/2014/main" id="{9E8129D5-3C6E-3037-8472-82C1EFDA2D90}"/>
              </a:ext>
            </a:extLst>
          </p:cNvPr>
          <p:cNvSpPr txBox="1"/>
          <p:nvPr/>
        </p:nvSpPr>
        <p:spPr>
          <a:xfrm>
            <a:off x="3423905" y="57484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积分累计误差</a:t>
            </a:r>
          </a:p>
        </p:txBody>
      </p:sp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950CE8DC-68BB-AF82-0226-8ADA3C25DA52}"/>
              </a:ext>
            </a:extLst>
          </p:cNvPr>
          <p:cNvSpPr txBox="1"/>
          <p:nvPr/>
        </p:nvSpPr>
        <p:spPr>
          <a:xfrm>
            <a:off x="6972086" y="2176781"/>
            <a:ext cx="4527746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航向角</a:t>
            </a:r>
            <a:r>
              <a:rPr lang="en-US" altLang="zh-CN" dirty="0"/>
              <a:t>yaw</a:t>
            </a:r>
            <a:r>
              <a:rPr lang="zh-CN" altLang="en-US" dirty="0"/>
              <a:t>得不到加速度反正切的修正</a:t>
            </a:r>
            <a:endParaRPr lang="en-US" altLang="zh-CN" dirty="0"/>
          </a:p>
          <a:p>
            <a:r>
              <a:rPr lang="zh-CN" altLang="en-US" dirty="0"/>
              <a:t>只能经过角速度积分获取</a:t>
            </a:r>
            <a:endParaRPr lang="en-US" altLang="zh-CN" dirty="0"/>
          </a:p>
          <a:p>
            <a:r>
              <a:rPr lang="zh-CN" altLang="en-US" dirty="0"/>
              <a:t>所以逐渐会有积分漂移</a:t>
            </a:r>
            <a:endParaRPr lang="en-US" altLang="zh-CN" dirty="0"/>
          </a:p>
        </p:txBody>
      </p:sp>
      <p:pic>
        <p:nvPicPr>
          <p:cNvPr id="22" name="图形 21" descr="地球仪 - 亚洲 纯色填充">
            <a:hlinkClick r:id="rId10"/>
            <a:extLst>
              <a:ext uri="{FF2B5EF4-FFF2-40B4-BE49-F238E27FC236}">
                <a16:creationId xmlns:a16="http://schemas.microsoft.com/office/drawing/2014/main" id="{0E93995C-519D-8032-12DB-16CFE00CA0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79146" y="6128621"/>
            <a:ext cx="597493" cy="597493"/>
          </a:xfrm>
          <a:prstGeom prst="rect">
            <a:avLst/>
          </a:prstGeom>
        </p:spPr>
      </p:pic>
      <p:sp>
        <p:nvSpPr>
          <p:cNvPr id="38" name="2">
            <a:extLst>
              <a:ext uri="{FF2B5EF4-FFF2-40B4-BE49-F238E27FC236}">
                <a16:creationId xmlns:a16="http://schemas.microsoft.com/office/drawing/2014/main" id="{29F0168B-FA0E-CE36-4C70-E14F46736B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序号">
            <a:extLst>
              <a:ext uri="{FF2B5EF4-FFF2-40B4-BE49-F238E27FC236}">
                <a16:creationId xmlns:a16="http://schemas.microsoft.com/office/drawing/2014/main" id="{40AF1A70-9F16-C7CE-A698-E597BDA3AC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IMU NAVI.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AE9E2FC7-0F00-CAB4-6151-985D371586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val 4">
            <a:extLst>
              <a:ext uri="{FF2B5EF4-FFF2-40B4-BE49-F238E27FC236}">
                <a16:creationId xmlns:a16="http://schemas.microsoft.com/office/drawing/2014/main" id="{BD5B47D1-8E94-81F9-A727-06484C0EE7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900B553-A293-F057-C525-09F47DE1578E}"/>
              </a:ext>
            </a:extLst>
          </p:cNvPr>
          <p:cNvGrpSpPr/>
          <p:nvPr/>
        </p:nvGrpSpPr>
        <p:grpSpPr>
          <a:xfrm>
            <a:off x="465778" y="2214483"/>
            <a:ext cx="5916253" cy="2828925"/>
            <a:chOff x="465778" y="2014537"/>
            <a:chExt cx="5916253" cy="2828925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8140169E-FC13-B69F-306E-1CC311BA4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39"/>
            <a:stretch/>
          </p:blipFill>
          <p:spPr>
            <a:xfrm>
              <a:off x="465778" y="2014537"/>
              <a:ext cx="5916253" cy="2828925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F1CF0A4-91C7-10DD-C47B-BE785B52C6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09" t="14842" r="48064" b="78701"/>
            <a:stretch/>
          </p:blipFill>
          <p:spPr>
            <a:xfrm>
              <a:off x="2333983" y="4009923"/>
              <a:ext cx="347495" cy="169523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E89F3AB-91D1-D443-B373-4818BBA56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09" t="14842" r="48064" b="78701"/>
            <a:stretch/>
          </p:blipFill>
          <p:spPr>
            <a:xfrm>
              <a:off x="3847172" y="4009924"/>
              <a:ext cx="347495" cy="225230"/>
            </a:xfrm>
            <a:prstGeom prst="rect">
              <a:avLst/>
            </a:prstGeom>
          </p:spPr>
        </p:pic>
      </p:grp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6990272C-4EC3-D1F5-236D-17629BF33ADF}"/>
              </a:ext>
            </a:extLst>
          </p:cNvPr>
          <p:cNvSpPr/>
          <p:nvPr/>
        </p:nvSpPr>
        <p:spPr>
          <a:xfrm>
            <a:off x="1063489" y="3083134"/>
            <a:ext cx="822461" cy="194606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02450E0-7798-82C5-FF1A-92A352086D86}"/>
              </a:ext>
            </a:extLst>
          </p:cNvPr>
          <p:cNvCxnSpPr>
            <a:cxnSpLocks/>
            <a:stCxn id="34" idx="0"/>
            <a:endCxn id="18" idx="1"/>
          </p:cNvCxnSpPr>
          <p:nvPr/>
        </p:nvCxnSpPr>
        <p:spPr>
          <a:xfrm flipV="1">
            <a:off x="1474720" y="2684613"/>
            <a:ext cx="5497366" cy="39852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9F4014D4-AA0A-88FA-8FD1-6BCCCB571462}"/>
              </a:ext>
            </a:extLst>
          </p:cNvPr>
          <p:cNvSpPr txBox="1"/>
          <p:nvPr/>
        </p:nvSpPr>
        <p:spPr>
          <a:xfrm>
            <a:off x="6530859" y="4103807"/>
            <a:ext cx="541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解决方法：通过磁力计进行修正</a:t>
            </a:r>
          </a:p>
        </p:txBody>
      </p:sp>
      <p:sp>
        <p:nvSpPr>
          <p:cNvPr id="45" name="!!平滑3">
            <a:extLst>
              <a:ext uri="{FF2B5EF4-FFF2-40B4-BE49-F238E27FC236}">
                <a16:creationId xmlns:a16="http://schemas.microsoft.com/office/drawing/2014/main" id="{B72C2480-64CF-0848-101B-8B3E15CF7C7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1107573" y="1088036"/>
            <a:ext cx="2047583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1833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PPT_THEMETITLE" val=" 论文题目：基于拓扑优化的四轴无人机机身轻量化设计"/>
  <p:tag name="TAG_PRESENTATION_STYLE" val="商务"/>
  <p:tag name="YOO_CHATPP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PAGE_TYPE" val="YOO_CHATPAGE_EN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AUTHOR"/>
  <p:tag name="YOO_CHATSHAPE_AUTHOR" val="尤小优12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PAGE_TYPE" val="YOO_CHATPAGE_CATLO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PAGE_TYPE" val="YOO_CHATPAGE_COV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5"/>
  <p:tag name="KSO_WM_UNIT_TEXT_FILL_TYPE" val="1"/>
  <p:tag name="YOO_CHATSHAPE_TYPE" val="YOO_CHATSHAPE_ITE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5"/>
  <p:tag name="KSO_WM_UNIT_TEXT_FILL_TYPE" val="1"/>
  <p:tag name="YOO_CHATSHAPE_TYPE" val="YOO_CHATSHAPE_ITE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18637_7"/>
  <p:tag name="KSO_WM_TEMPLATE_SUBCATEGORY" val="0"/>
  <p:tag name="KSO_WM_TEMPLATE_MASTER_TYPE" val="1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18637"/>
  <p:tag name="KSO_WM_SLIDE_LAYOUT" val="a_f"/>
  <p:tag name="KSO_WM_SLIDE_LAYOUT_CNT" val="1_1"/>
  <p:tag name="KSO_WM_SLIDE_TYPE" val="sectionTitle"/>
  <p:tag name="KSO_WM_SLIDE_SUBTYPE" val="pureTxt"/>
  <p:tag name="YOO_CHATPAGE_TYPE" val="YOO_CHATPAGE_CHATP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SUB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18637_7"/>
  <p:tag name="KSO_WM_TEMPLATE_SUBCATEGORY" val="0"/>
  <p:tag name="KSO_WM_TEMPLATE_MASTER_TYPE" val="1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18637"/>
  <p:tag name="KSO_WM_SLIDE_LAYOUT" val="a_f"/>
  <p:tag name="KSO_WM_SLIDE_LAYOUT_CNT" val="1_1"/>
  <p:tag name="KSO_WM_SLIDE_TYPE" val="sectionTitle"/>
  <p:tag name="KSO_WM_SLIDE_SUBTYPE" val="pureTxt"/>
  <p:tag name="YOO_CHATPAGE_TYPE" val="YOO_CHATPAGE_CHATP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SUB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TITL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AUTHOR"/>
  <p:tag name="YOO_CHATSHAPE_AUTHOR" val="尤小优120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SUBTITL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heme/theme1.xml><?xml version="1.0" encoding="utf-8"?>
<a:theme xmlns:a="http://schemas.openxmlformats.org/drawingml/2006/main" name="1_Office Theme_2025855842">
  <a:themeElements>
    <a:clrScheme name="自定义 76">
      <a:dk1>
        <a:srgbClr val="001630"/>
      </a:dk1>
      <a:lt1>
        <a:srgbClr val="FFFFFF"/>
      </a:lt1>
      <a:dk2>
        <a:srgbClr val="FFFFFF"/>
      </a:dk2>
      <a:lt2>
        <a:srgbClr val="D6EFFF"/>
      </a:lt2>
      <a:accent1>
        <a:srgbClr val="0066CC"/>
      </a:accent1>
      <a:accent2>
        <a:srgbClr val="788BFF"/>
      </a:accent2>
      <a:accent3>
        <a:srgbClr val="9BB1FF"/>
      </a:accent3>
      <a:accent4>
        <a:srgbClr val="BFD7FF"/>
      </a:accent4>
      <a:accent5>
        <a:srgbClr val="E2FDFF"/>
      </a:accent5>
      <a:accent6>
        <a:srgbClr val="EDFEFF"/>
      </a:accent6>
      <a:hlink>
        <a:srgbClr val="0073FF"/>
      </a:hlink>
      <a:folHlink>
        <a:srgbClr val="788BFF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_2025855841">
  <a:themeElements>
    <a:clrScheme name="自定义 76">
      <a:dk1>
        <a:srgbClr val="001630"/>
      </a:dk1>
      <a:lt1>
        <a:srgbClr val="FFFFFF"/>
      </a:lt1>
      <a:dk2>
        <a:srgbClr val="FFFFFF"/>
      </a:dk2>
      <a:lt2>
        <a:srgbClr val="D6EFFF"/>
      </a:lt2>
      <a:accent1>
        <a:srgbClr val="0066CC"/>
      </a:accent1>
      <a:accent2>
        <a:srgbClr val="788BFF"/>
      </a:accent2>
      <a:accent3>
        <a:srgbClr val="9BB1FF"/>
      </a:accent3>
      <a:accent4>
        <a:srgbClr val="BFD7FF"/>
      </a:accent4>
      <a:accent5>
        <a:srgbClr val="E2FDFF"/>
      </a:accent5>
      <a:accent6>
        <a:srgbClr val="EDFEFF"/>
      </a:accent6>
      <a:hlink>
        <a:srgbClr val="0073FF"/>
      </a:hlink>
      <a:folHlink>
        <a:srgbClr val="788BFF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10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11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12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2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3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4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5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6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7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8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9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998cfda0004a4cde92ca459d080843e1</Template>
  <TotalTime>6981</TotalTime>
  <Words>652</Words>
  <Application>Microsoft Office PowerPoint</Application>
  <PresentationFormat>宽屏</PresentationFormat>
  <Paragraphs>175</Paragraphs>
  <Slides>26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OPPOSans H</vt:lpstr>
      <vt:lpstr>等线</vt:lpstr>
      <vt:lpstr>微软雅黑</vt:lpstr>
      <vt:lpstr>幼圆</vt:lpstr>
      <vt:lpstr>Arial</vt:lpstr>
      <vt:lpstr>Calibri</vt:lpstr>
      <vt:lpstr>Calibri Light</vt:lpstr>
      <vt:lpstr>Franklin Gothic Book</vt:lpstr>
      <vt:lpstr>Franklin Gothic Medium</vt:lpstr>
      <vt:lpstr>Times New Roman</vt:lpstr>
      <vt:lpstr>1_Office Theme_2025855842</vt:lpstr>
      <vt:lpstr>2_Office Theme_2025855841</vt:lpstr>
      <vt:lpstr>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刁 舸航</dc:creator>
  <cp:lastModifiedBy>舸航 刁</cp:lastModifiedBy>
  <cp:revision>77</cp:revision>
  <dcterms:created xsi:type="dcterms:W3CDTF">2023-05-25T07:14:30Z</dcterms:created>
  <dcterms:modified xsi:type="dcterms:W3CDTF">2024-05-09T16:39:46Z</dcterms:modified>
</cp:coreProperties>
</file>