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3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4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5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7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8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9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0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11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12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13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14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15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674" r:id="rId2"/>
    <p:sldMasterId id="2147483706" r:id="rId3"/>
  </p:sldMasterIdLst>
  <p:notesMasterIdLst>
    <p:notesMasterId r:id="rId20"/>
  </p:notesMasterIdLst>
  <p:sldIdLst>
    <p:sldId id="316" r:id="rId4"/>
    <p:sldId id="283" r:id="rId5"/>
    <p:sldId id="11089977" r:id="rId6"/>
    <p:sldId id="11090073" r:id="rId7"/>
    <p:sldId id="11090084" r:id="rId8"/>
    <p:sldId id="11090085" r:id="rId9"/>
    <p:sldId id="11090065" r:id="rId10"/>
    <p:sldId id="11090043" r:id="rId11"/>
    <p:sldId id="11090057" r:id="rId12"/>
    <p:sldId id="11090087" r:id="rId13"/>
    <p:sldId id="11090088" r:id="rId14"/>
    <p:sldId id="11090089" r:id="rId15"/>
    <p:sldId id="11090090" r:id="rId16"/>
    <p:sldId id="11090066" r:id="rId17"/>
    <p:sldId id="11090091" r:id="rId18"/>
    <p:sldId id="11089970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599" autoAdjust="0"/>
  </p:normalViewPr>
  <p:slideViewPr>
    <p:cSldViewPr snapToGrid="0">
      <p:cViewPr>
        <p:scale>
          <a:sx n="75" d="100"/>
          <a:sy n="75" d="100"/>
        </p:scale>
        <p:origin x="1950" y="61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00415-1B6B-4F4D-8D24-7BB6F89C7813}" type="datetimeFigureOut">
              <a:rPr lang="zh-CN" altLang="en-US" smtClean="0"/>
              <a:t>2024/6/7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A0188-356C-438C-80BF-01B0CACA9F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57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A0188-356C-438C-80BF-01B0CACA9FA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4792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A0188-356C-438C-80BF-01B0CACA9FA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431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A0188-356C-438C-80BF-01B0CACA9FA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352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A0188-356C-438C-80BF-01B0CACA9FA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7210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A0188-356C-438C-80BF-01B0CACA9FA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6423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A0188-356C-438C-80BF-01B0CACA9FA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651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A0188-356C-438C-80BF-01B0CACA9FA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0581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A0188-356C-438C-80BF-01B0CACA9FA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9174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A0188-356C-438C-80BF-01B0CACA9FA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3950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A0188-356C-438C-80BF-01B0CACA9FA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948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A0188-356C-438C-80BF-01B0CACA9FA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165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A0188-356C-438C-80BF-01B0CACA9FA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6294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A0188-356C-438C-80BF-01B0CACA9FA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628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A0188-356C-438C-80BF-01B0CACA9FA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624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A0188-356C-438C-80BF-01B0CACA9FA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7671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A0188-356C-438C-80BF-01B0CACA9FA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011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29" y="951371"/>
            <a:ext cx="7677151" cy="935037"/>
          </a:xfrm>
        </p:spPr>
        <p:txBody>
          <a:bodyPr anchor="ctr">
            <a:normAutofit/>
          </a:bodyPr>
          <a:lstStyle>
            <a:lvl1pPr algn="l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F53F-7D52-4446-9E40-6FF793A5C1E7}" type="datetimeFigureOut">
              <a:rPr lang="zh-CN" altLang="en-US" smtClean="0"/>
              <a:t>2024/6/7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3FA0-D882-4704-A706-51197DD879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08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E8DD-E0A7-4CEE-BDD4-4F3376137FAE}" type="datetimeFigureOut">
              <a:rPr lang="zh-CN" altLang="en-US" smtClean="0"/>
              <a:t>2024/6/7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815F-BFA4-42D7-B1E2-59DE4EA317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913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335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D4B8-EBE1-49D8-B288-09D3BAB8341E}" type="datetimeFigureOut">
              <a:rPr lang="zh-CN" altLang="en-US" smtClean="0"/>
              <a:t>2024/6/7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455D-95D5-41E4-A9F6-867A8246F0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7664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40B7-17B5-4187-B542-79F06D42A601}" type="datetimeFigureOut">
              <a:rPr lang="zh-CN" altLang="en-US" smtClean="0"/>
              <a:t>2024/6/7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75F1-48CD-4349-973D-8C1043FD60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0486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40B7-17B5-4187-B542-79F06D42A601}" type="datetimeFigureOut">
              <a:rPr lang="zh-CN" altLang="en-US" smtClean="0"/>
              <a:t>2024/6/7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75F1-48CD-4349-973D-8C1043FD60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573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40B7-17B5-4187-B542-79F06D42A601}" type="datetimeFigureOut">
              <a:rPr lang="zh-CN" altLang="en-US" smtClean="0"/>
              <a:t>2024/6/7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75F1-48CD-4349-973D-8C1043FD60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897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40B7-17B5-4187-B542-79F06D42A601}" type="datetimeFigureOut">
              <a:rPr lang="zh-CN" altLang="en-US" smtClean="0"/>
              <a:t>2024/6/7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75F1-48CD-4349-973D-8C1043FD60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5588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40B7-17B5-4187-B542-79F06D42A601}" type="datetimeFigureOut">
              <a:rPr lang="zh-CN" altLang="en-US" smtClean="0"/>
              <a:t>2024/6/7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75F1-48CD-4349-973D-8C1043FD60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807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40B7-17B5-4187-B542-79F06D42A601}" type="datetimeFigureOut">
              <a:rPr lang="zh-CN" altLang="en-US" smtClean="0"/>
              <a:t>2024/6/7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75F1-48CD-4349-973D-8C1043FD60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9733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40B7-17B5-4187-B542-79F06D42A601}" type="datetimeFigureOut">
              <a:rPr lang="zh-CN" altLang="en-US" smtClean="0"/>
              <a:t>2024/6/7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75F1-48CD-4349-973D-8C1043FD60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920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509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40B7-17B5-4187-B542-79F06D42A601}" type="datetimeFigureOut">
              <a:rPr lang="zh-CN" altLang="en-US" smtClean="0"/>
              <a:t>2024/6/7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75F1-48CD-4349-973D-8C1043FD60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64922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40B7-17B5-4187-B542-79F06D42A601}" type="datetimeFigureOut">
              <a:rPr lang="zh-CN" altLang="en-US" smtClean="0"/>
              <a:t>2024/6/7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75F1-48CD-4349-973D-8C1043FD60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072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40B7-17B5-4187-B542-79F06D42A601}" type="datetimeFigureOut">
              <a:rPr lang="zh-CN" altLang="en-US" smtClean="0"/>
              <a:t>2024/6/7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75F1-48CD-4349-973D-8C1043FD60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7660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40B7-17B5-4187-B542-79F06D42A601}" type="datetimeFigureOut">
              <a:rPr lang="zh-CN" altLang="en-US" smtClean="0"/>
              <a:t>2024/6/7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75F1-48CD-4349-973D-8C1043FD60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1124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F53F-7D52-4446-9E40-6FF793A5C1E7}" type="datetimeFigureOut">
              <a:rPr lang="zh-CN" altLang="en-US" smtClean="0"/>
              <a:t>2024/6/7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3FA0-D882-4704-A706-51197DD879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995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7429" y="925972"/>
            <a:ext cx="7677151" cy="935037"/>
          </a:xfrm>
        </p:spPr>
        <p:txBody>
          <a:bodyPr anchor="ctr">
            <a:normAutofit/>
          </a:bodyPr>
          <a:lstStyle>
            <a:lvl1pPr algn="ctr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F53F-7D52-4446-9E40-6FF793A5C1E7}" type="datetimeFigureOut">
              <a:rPr lang="zh-CN" altLang="en-US" smtClean="0"/>
              <a:t>2024/6/7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3FA0-D882-4704-A706-51197DD879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9118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F53F-7D52-4446-9E40-6FF793A5C1E7}" type="datetimeFigureOut">
              <a:rPr lang="zh-CN" altLang="en-US" smtClean="0"/>
              <a:t>2024/6/7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3FA0-D882-4704-A706-51197DD879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837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29" y="951371"/>
            <a:ext cx="7677151" cy="935037"/>
          </a:xfrm>
        </p:spPr>
        <p:txBody>
          <a:bodyPr anchor="ctr">
            <a:normAutofit/>
          </a:bodyPr>
          <a:lstStyle>
            <a:lvl1pPr algn="l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E8DD-E0A7-4CEE-BDD4-4F3376137FAE}" type="datetimeFigureOut">
              <a:rPr lang="zh-CN" altLang="en-US" smtClean="0"/>
              <a:t>2024/6/7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815F-BFA4-42D7-B1E2-59DE4EA317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467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78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E8DD-E0A7-4CEE-BDD4-4F3376137FAE}" type="datetimeFigureOut">
              <a:rPr lang="zh-CN" altLang="en-US" smtClean="0"/>
              <a:t>2024/6/7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815F-BFA4-42D7-B1E2-59DE4EA317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8707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7429" y="925972"/>
            <a:ext cx="7677151" cy="935037"/>
          </a:xfrm>
        </p:spPr>
        <p:txBody>
          <a:bodyPr anchor="ctr">
            <a:normAutofit/>
          </a:bodyPr>
          <a:lstStyle>
            <a:lvl1pPr algn="ctr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E8DD-E0A7-4CEE-BDD4-4F3376137FAE}" type="datetimeFigureOut">
              <a:rPr lang="zh-CN" altLang="en-US" smtClean="0"/>
              <a:t>2024/6/7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815F-BFA4-42D7-B1E2-59DE4EA317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143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6C1D9-153B-45BB-B5DE-7579A53756C5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2952A-0647-46EA-8310-EDCEE27AF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7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6C1D9-153B-45BB-B5DE-7579A53756C5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2952A-0647-46EA-8310-EDCEE27AF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7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6C1D9-153B-45BB-B5DE-7579A53756C5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2952A-0647-46EA-8310-EDCEE27AF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9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slideLayout" Target="../slideLayouts/slideLayout1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image" Target="../media/image1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9.png"/><Relationship Id="rId18" Type="http://schemas.openxmlformats.org/officeDocument/2006/relationships/image" Target="../media/image12.emf"/><Relationship Id="rId26" Type="http://schemas.openxmlformats.org/officeDocument/2006/relationships/image" Target="../media/image16.wmf"/><Relationship Id="rId3" Type="http://schemas.openxmlformats.org/officeDocument/2006/relationships/tags" Target="../tags/tag72.xml"/><Relationship Id="rId21" Type="http://schemas.openxmlformats.org/officeDocument/2006/relationships/oleObject" Target="../embeddings/oleObject4.bin"/><Relationship Id="rId7" Type="http://schemas.openxmlformats.org/officeDocument/2006/relationships/tags" Target="../tags/tag76.xml"/><Relationship Id="rId12" Type="http://schemas.openxmlformats.org/officeDocument/2006/relationships/hyperlink" Target="http://hohaitonydiao.site/archives/orb-slamke-neng-xu-yao-zhu-yi-de-dian" TargetMode="External"/><Relationship Id="rId17" Type="http://schemas.openxmlformats.org/officeDocument/2006/relationships/oleObject" Target="../embeddings/oleObject2.bin"/><Relationship Id="rId25" Type="http://schemas.openxmlformats.org/officeDocument/2006/relationships/oleObject" Target="../embeddings/oleObject6.bin"/><Relationship Id="rId2" Type="http://schemas.openxmlformats.org/officeDocument/2006/relationships/tags" Target="../tags/tag71.xml"/><Relationship Id="rId16" Type="http://schemas.openxmlformats.org/officeDocument/2006/relationships/image" Target="../media/image11.wmf"/><Relationship Id="rId20" Type="http://schemas.openxmlformats.org/officeDocument/2006/relationships/image" Target="../media/image13.emf"/><Relationship Id="rId29" Type="http://schemas.openxmlformats.org/officeDocument/2006/relationships/oleObject" Target="../embeddings/oleObject8.bin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image" Target="../media/image2.png"/><Relationship Id="rId24" Type="http://schemas.openxmlformats.org/officeDocument/2006/relationships/image" Target="../media/image15.emf"/><Relationship Id="rId32" Type="http://schemas.openxmlformats.org/officeDocument/2006/relationships/image" Target="../media/image18.wmf"/><Relationship Id="rId5" Type="http://schemas.openxmlformats.org/officeDocument/2006/relationships/tags" Target="../tags/tag74.xml"/><Relationship Id="rId15" Type="http://schemas.openxmlformats.org/officeDocument/2006/relationships/oleObject" Target="../embeddings/oleObject1.bin"/><Relationship Id="rId23" Type="http://schemas.openxmlformats.org/officeDocument/2006/relationships/oleObject" Target="../embeddings/oleObject5.bin"/><Relationship Id="rId28" Type="http://schemas.openxmlformats.org/officeDocument/2006/relationships/image" Target="../media/image17.wmf"/><Relationship Id="rId10" Type="http://schemas.openxmlformats.org/officeDocument/2006/relationships/hyperlink" Target="http://hohaitonydiao.site/archives/libgpiodshi-yong" TargetMode="External"/><Relationship Id="rId19" Type="http://schemas.openxmlformats.org/officeDocument/2006/relationships/oleObject" Target="../embeddings/oleObject3.bin"/><Relationship Id="rId31" Type="http://schemas.openxmlformats.org/officeDocument/2006/relationships/oleObject" Target="../embeddings/oleObject10.bin"/><Relationship Id="rId4" Type="http://schemas.openxmlformats.org/officeDocument/2006/relationships/tags" Target="../tags/tag73.xml"/><Relationship Id="rId9" Type="http://schemas.openxmlformats.org/officeDocument/2006/relationships/notesSlide" Target="../notesSlides/notesSlide10.xml"/><Relationship Id="rId14" Type="http://schemas.openxmlformats.org/officeDocument/2006/relationships/image" Target="../media/image10.svg"/><Relationship Id="rId22" Type="http://schemas.openxmlformats.org/officeDocument/2006/relationships/image" Target="../media/image14.emf"/><Relationship Id="rId27" Type="http://schemas.openxmlformats.org/officeDocument/2006/relationships/oleObject" Target="../embeddings/oleObject7.bin"/><Relationship Id="rId30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22.wmf"/><Relationship Id="rId3" Type="http://schemas.openxmlformats.org/officeDocument/2006/relationships/tags" Target="../tags/tag79.xml"/><Relationship Id="rId21" Type="http://schemas.openxmlformats.org/officeDocument/2006/relationships/oleObject" Target="../embeddings/oleObject15.bin"/><Relationship Id="rId7" Type="http://schemas.openxmlformats.org/officeDocument/2006/relationships/tags" Target="../tags/tag83.xml"/><Relationship Id="rId12" Type="http://schemas.openxmlformats.org/officeDocument/2006/relationships/image" Target="../media/image2.png"/><Relationship Id="rId17" Type="http://schemas.openxmlformats.org/officeDocument/2006/relationships/oleObject" Target="../embeddings/oleObject13.bin"/><Relationship Id="rId2" Type="http://schemas.openxmlformats.org/officeDocument/2006/relationships/tags" Target="../tags/tag78.xml"/><Relationship Id="rId16" Type="http://schemas.openxmlformats.org/officeDocument/2006/relationships/image" Target="../media/image21.wmf"/><Relationship Id="rId20" Type="http://schemas.openxmlformats.org/officeDocument/2006/relationships/image" Target="../media/image23.wmf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hyperlink" Target="http://hohaitonydiao.site/archives/libgpiodshi-yong" TargetMode="External"/><Relationship Id="rId24" Type="http://schemas.openxmlformats.org/officeDocument/2006/relationships/image" Target="../media/image25.wmf"/><Relationship Id="rId5" Type="http://schemas.openxmlformats.org/officeDocument/2006/relationships/tags" Target="../tags/tag81.xml"/><Relationship Id="rId15" Type="http://schemas.openxmlformats.org/officeDocument/2006/relationships/oleObject" Target="../embeddings/oleObject12.bin"/><Relationship Id="rId23" Type="http://schemas.openxmlformats.org/officeDocument/2006/relationships/oleObject" Target="../embeddings/oleObject16.bin"/><Relationship Id="rId10" Type="http://schemas.openxmlformats.org/officeDocument/2006/relationships/image" Target="../media/image19.png"/><Relationship Id="rId19" Type="http://schemas.openxmlformats.org/officeDocument/2006/relationships/oleObject" Target="../embeddings/oleObject14.bin"/><Relationship Id="rId4" Type="http://schemas.openxmlformats.org/officeDocument/2006/relationships/tags" Target="../tags/tag80.xml"/><Relationship Id="rId9" Type="http://schemas.openxmlformats.org/officeDocument/2006/relationships/notesSlide" Target="../notesSlides/notesSlide11.xml"/><Relationship Id="rId14" Type="http://schemas.openxmlformats.org/officeDocument/2006/relationships/image" Target="../media/image20.wmf"/><Relationship Id="rId22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29.wmf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12" Type="http://schemas.openxmlformats.org/officeDocument/2006/relationships/image" Target="../media/image2.png"/><Relationship Id="rId17" Type="http://schemas.openxmlformats.org/officeDocument/2006/relationships/oleObject" Target="../embeddings/oleObject19.bin"/><Relationship Id="rId2" Type="http://schemas.openxmlformats.org/officeDocument/2006/relationships/tags" Target="../tags/tag85.xml"/><Relationship Id="rId16" Type="http://schemas.openxmlformats.org/officeDocument/2006/relationships/image" Target="../media/image28.wmf"/><Relationship Id="rId20" Type="http://schemas.openxmlformats.org/officeDocument/2006/relationships/image" Target="../media/image30.wmf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hyperlink" Target="http://hohaitonydiao.site/archives/libgpiodshi-yong" TargetMode="External"/><Relationship Id="rId5" Type="http://schemas.openxmlformats.org/officeDocument/2006/relationships/tags" Target="../tags/tag88.xml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26.png"/><Relationship Id="rId19" Type="http://schemas.openxmlformats.org/officeDocument/2006/relationships/oleObject" Target="../embeddings/oleObject20.bin"/><Relationship Id="rId4" Type="http://schemas.openxmlformats.org/officeDocument/2006/relationships/tags" Target="../tags/tag87.xml"/><Relationship Id="rId9" Type="http://schemas.openxmlformats.org/officeDocument/2006/relationships/notesSlide" Target="../notesSlides/notesSlide12.xml"/><Relationship Id="rId14" Type="http://schemas.openxmlformats.org/officeDocument/2006/relationships/image" Target="../media/image2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1.wmf"/><Relationship Id="rId18" Type="http://schemas.openxmlformats.org/officeDocument/2006/relationships/image" Target="../media/image34.wmf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12" Type="http://schemas.openxmlformats.org/officeDocument/2006/relationships/oleObject" Target="../embeddings/oleObject21.bin"/><Relationship Id="rId17" Type="http://schemas.openxmlformats.org/officeDocument/2006/relationships/oleObject" Target="../embeddings/oleObject23.bin"/><Relationship Id="rId2" Type="http://schemas.openxmlformats.org/officeDocument/2006/relationships/tags" Target="../tags/tag92.xml"/><Relationship Id="rId16" Type="http://schemas.openxmlformats.org/officeDocument/2006/relationships/image" Target="../media/image33.wmf"/><Relationship Id="rId20" Type="http://schemas.openxmlformats.org/officeDocument/2006/relationships/image" Target="../media/image35.wmf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image" Target="../media/image2.png"/><Relationship Id="rId5" Type="http://schemas.openxmlformats.org/officeDocument/2006/relationships/tags" Target="../tags/tag95.xml"/><Relationship Id="rId15" Type="http://schemas.openxmlformats.org/officeDocument/2006/relationships/oleObject" Target="../embeddings/oleObject22.bin"/><Relationship Id="rId10" Type="http://schemas.openxmlformats.org/officeDocument/2006/relationships/hyperlink" Target="http://hohaitonydiao.site/archives/libgpiodshi-yong" TargetMode="External"/><Relationship Id="rId19" Type="http://schemas.openxmlformats.org/officeDocument/2006/relationships/oleObject" Target="../embeddings/oleObject24.bin"/><Relationship Id="rId4" Type="http://schemas.openxmlformats.org/officeDocument/2006/relationships/tags" Target="../tags/tag94.xml"/><Relationship Id="rId9" Type="http://schemas.openxmlformats.org/officeDocument/2006/relationships/notesSlide" Target="../notesSlides/notesSlide13.xml"/><Relationship Id="rId1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tags" Target="../tags/tag100.xml"/><Relationship Id="rId7" Type="http://schemas.openxmlformats.org/officeDocument/2006/relationships/tags" Target="../tags/tag104.xml"/><Relationship Id="rId12" Type="http://schemas.openxmlformats.org/officeDocument/2006/relationships/image" Target="../media/image37.emf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image" Target="../media/image36.emf"/><Relationship Id="rId5" Type="http://schemas.openxmlformats.org/officeDocument/2006/relationships/tags" Target="../tags/tag102.xml"/><Relationship Id="rId10" Type="http://schemas.openxmlformats.org/officeDocument/2006/relationships/image" Target="../media/image2.png"/><Relationship Id="rId4" Type="http://schemas.openxmlformats.org/officeDocument/2006/relationships/tags" Target="../tags/tag10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tags" Target="../tags/tag107.xml"/><Relationship Id="rId7" Type="http://schemas.openxmlformats.org/officeDocument/2006/relationships/tags" Target="../tags/tag111.xml"/><Relationship Id="rId12" Type="http://schemas.openxmlformats.org/officeDocument/2006/relationships/image" Target="../media/image39.png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image" Target="../media/image38.emf"/><Relationship Id="rId5" Type="http://schemas.openxmlformats.org/officeDocument/2006/relationships/tags" Target="../tags/tag109.xml"/><Relationship Id="rId10" Type="http://schemas.openxmlformats.org/officeDocument/2006/relationships/hyperlink" Target="KF_FlowChart.svg" TargetMode="External"/><Relationship Id="rId4" Type="http://schemas.openxmlformats.org/officeDocument/2006/relationships/tags" Target="../tags/tag108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14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116.xml"/><Relationship Id="rId4" Type="http://schemas.openxmlformats.org/officeDocument/2006/relationships/tags" Target="../tags/tag1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23.xml"/><Relationship Id="rId10" Type="http://schemas.openxmlformats.org/officeDocument/2006/relationships/slideLayout" Target="../slideLayouts/slideLayout19.xml"/><Relationship Id="rId4" Type="http://schemas.openxmlformats.org/officeDocument/2006/relationships/tags" Target="../tags/tag22.xml"/><Relationship Id="rId9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hyperlink" Target="http://hohaitonydiao.site/archives/libgpiodshi-yong" TargetMode="External"/><Relationship Id="rId5" Type="http://schemas.openxmlformats.org/officeDocument/2006/relationships/tags" Target="../tags/tag37.xml"/><Relationship Id="rId10" Type="http://schemas.openxmlformats.org/officeDocument/2006/relationships/image" Target="../media/image2.png"/><Relationship Id="rId4" Type="http://schemas.openxmlformats.org/officeDocument/2006/relationships/tags" Target="../tags/tag36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42.xml"/><Relationship Id="rId7" Type="http://schemas.openxmlformats.org/officeDocument/2006/relationships/slideLayout" Target="../slideLayouts/slideLayout19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hyperlink" Target="http://hohaitonydiao.site/archives/libgpiodshi-yong" TargetMode="External"/><Relationship Id="rId5" Type="http://schemas.openxmlformats.org/officeDocument/2006/relationships/tags" Target="../tags/tag44.xml"/><Relationship Id="rId10" Type="http://schemas.openxmlformats.org/officeDocument/2006/relationships/image" Target="../media/image2.png"/><Relationship Id="rId4" Type="http://schemas.openxmlformats.org/officeDocument/2006/relationships/tags" Target="../tags/tag43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48.xml"/><Relationship Id="rId7" Type="http://schemas.openxmlformats.org/officeDocument/2006/relationships/slideLayout" Target="../slideLayouts/slideLayout19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hyperlink" Target="http://hohaitonydiao.site/archives/libgpiodshi-yong" TargetMode="External"/><Relationship Id="rId5" Type="http://schemas.openxmlformats.org/officeDocument/2006/relationships/tags" Target="../tags/tag50.xml"/><Relationship Id="rId10" Type="http://schemas.openxmlformats.org/officeDocument/2006/relationships/image" Target="../media/image2.png"/><Relationship Id="rId4" Type="http://schemas.openxmlformats.org/officeDocument/2006/relationships/tags" Target="../tags/tag49.xml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openxmlformats.org/officeDocument/2006/relationships/tags" Target="../tags/tag54.xml"/><Relationship Id="rId7" Type="http://schemas.openxmlformats.org/officeDocument/2006/relationships/slideLayout" Target="../slideLayouts/slideLayout19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10" Type="http://schemas.openxmlformats.org/officeDocument/2006/relationships/hyperlink" Target="http://hohaitonydiao.site/archives/libgpiodshi-yong" TargetMode="External"/><Relationship Id="rId4" Type="http://schemas.openxmlformats.org/officeDocument/2006/relationships/tags" Target="../tags/tag55.xml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png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image" Target="../media/image5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image" Target="../media/image2.png"/><Relationship Id="rId5" Type="http://schemas.openxmlformats.org/officeDocument/2006/relationships/tags" Target="../tags/tag67.xml"/><Relationship Id="rId15" Type="http://schemas.openxmlformats.org/officeDocument/2006/relationships/image" Target="../media/image8.png"/><Relationship Id="rId10" Type="http://schemas.openxmlformats.org/officeDocument/2006/relationships/hyperlink" Target="http://hohaitonydiao.site/archives/libgpiodshi-yong" TargetMode="External"/><Relationship Id="rId4" Type="http://schemas.openxmlformats.org/officeDocument/2006/relationships/tags" Target="../tags/tag66.xml"/><Relationship Id="rId9" Type="http://schemas.openxmlformats.org/officeDocument/2006/relationships/notesSlide" Target="../notesSlides/notesSlide9.xml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背景">
            <a:extLst>
              <a:ext uri="{FF2B5EF4-FFF2-40B4-BE49-F238E27FC236}">
                <a16:creationId xmlns:a16="http://schemas.microsoft.com/office/drawing/2014/main" id="{8F7D0BCF-5E8F-FEF1-5C26-ECB10D8A8D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defRPr/>
            </a:pP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底纹3"/>
          <p:cNvSpPr/>
          <p:nvPr>
            <p:custDataLst>
              <p:tags r:id="rId2"/>
            </p:custDataLst>
          </p:nvPr>
        </p:nvSpPr>
        <p:spPr>
          <a:xfrm flipH="1">
            <a:off x="6014017" y="3106835"/>
            <a:ext cx="4681217" cy="3751171"/>
          </a:xfrm>
          <a:prstGeom prst="parallelogram">
            <a:avLst>
              <a:gd name="adj" fmla="val 96510"/>
            </a:avLst>
          </a:prstGeom>
          <a:gradFill>
            <a:gsLst>
              <a:gs pos="20000">
                <a:srgbClr val="FFFFFF">
                  <a:alpha val="0"/>
                </a:srgbClr>
              </a:gs>
              <a:gs pos="100000">
                <a:srgbClr val="FFFFFF">
                  <a:alpha val="10000"/>
                </a:srgbClr>
              </a:gs>
            </a:gsLst>
            <a:lin ang="534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1" name="!!平滑2"/>
          <p:cNvSpPr/>
          <p:nvPr>
            <p:custDataLst>
              <p:tags r:id="rId3"/>
            </p:custDataLst>
          </p:nvPr>
        </p:nvSpPr>
        <p:spPr>
          <a:xfrm rot="10800000" flipH="1">
            <a:off x="611040" y="-39315"/>
            <a:ext cx="4681217" cy="3751171"/>
          </a:xfrm>
          <a:prstGeom prst="parallelogram">
            <a:avLst>
              <a:gd name="adj" fmla="val 96510"/>
            </a:avLst>
          </a:prstGeom>
          <a:gradFill>
            <a:gsLst>
              <a:gs pos="20000">
                <a:srgbClr val="FFFFFF">
                  <a:alpha val="0"/>
                </a:srgbClr>
              </a:gs>
              <a:gs pos="100000">
                <a:srgbClr val="FFFFFF">
                  <a:alpha val="10000"/>
                </a:srgbClr>
              </a:gs>
            </a:gsLst>
            <a:lin ang="534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底纹1"/>
          <p:cNvSpPr/>
          <p:nvPr>
            <p:custDataLst>
              <p:tags r:id="rId4"/>
            </p:custDataLst>
          </p:nvPr>
        </p:nvSpPr>
        <p:spPr>
          <a:xfrm rot="10800000" flipH="1">
            <a:off x="7839372" y="-5"/>
            <a:ext cx="2414405" cy="1600142"/>
          </a:xfrm>
          <a:prstGeom prst="parallelogram">
            <a:avLst>
              <a:gd name="adj" fmla="val 99820"/>
            </a:avLst>
          </a:prstGeom>
          <a:gradFill>
            <a:gsLst>
              <a:gs pos="20000">
                <a:srgbClr val="FFFFFF">
                  <a:alpha val="0"/>
                </a:srgbClr>
              </a:gs>
              <a:gs pos="100000">
                <a:srgbClr val="FFFFFF">
                  <a:alpha val="10000"/>
                </a:srgbClr>
              </a:gs>
            </a:gsLst>
            <a:lin ang="534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3" name="底纹2"/>
          <p:cNvSpPr/>
          <p:nvPr>
            <p:custDataLst>
              <p:tags r:id="rId5"/>
            </p:custDataLst>
          </p:nvPr>
        </p:nvSpPr>
        <p:spPr>
          <a:xfrm flipH="1">
            <a:off x="1546997" y="5257858"/>
            <a:ext cx="2414405" cy="1600142"/>
          </a:xfrm>
          <a:prstGeom prst="parallelogram">
            <a:avLst>
              <a:gd name="adj" fmla="val 99820"/>
            </a:avLst>
          </a:prstGeom>
          <a:gradFill>
            <a:gsLst>
              <a:gs pos="20000">
                <a:srgbClr val="FFFFFF">
                  <a:alpha val="0"/>
                </a:srgbClr>
              </a:gs>
              <a:gs pos="100000">
                <a:srgbClr val="FFFFFF">
                  <a:alpha val="10000"/>
                </a:srgbClr>
              </a:gs>
            </a:gsLst>
            <a:lin ang="534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2" name="标题"/>
          <p:cNvSpPr txBox="1"/>
          <p:nvPr>
            <p:custDataLst>
              <p:tags r:id="rId6"/>
            </p:custDataLst>
          </p:nvPr>
        </p:nvSpPr>
        <p:spPr>
          <a:xfrm>
            <a:off x="1261524" y="1954596"/>
            <a:ext cx="9668951" cy="1531275"/>
          </a:xfrm>
          <a:prstGeom prst="rect">
            <a:avLst/>
          </a:prstGeom>
          <a:noFill/>
        </p:spPr>
        <p:txBody>
          <a:bodyPr wrap="square" lIns="71755" tIns="36195" rIns="71755" bIns="36195" rtlCol="0" anchor="ctr" anchorCtr="0">
            <a:noAutofit/>
          </a:bodyPr>
          <a:lstStyle/>
          <a:p>
            <a:pPr algn="ctr" fontAlgn="ctr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捷联惯性导航原理研究及其算法</a:t>
            </a:r>
          </a:p>
        </p:txBody>
      </p:sp>
      <p:grpSp>
        <p:nvGrpSpPr>
          <p:cNvPr id="4" name="!!平滑1"/>
          <p:cNvGrpSpPr/>
          <p:nvPr/>
        </p:nvGrpSpPr>
        <p:grpSpPr>
          <a:xfrm>
            <a:off x="875899" y="1197284"/>
            <a:ext cx="1999713" cy="344286"/>
            <a:chOff x="3712" y="3924"/>
            <a:chExt cx="2242" cy="386"/>
          </a:xfrm>
          <a:solidFill>
            <a:schemeClr val="accent2"/>
          </a:solidFill>
        </p:grpSpPr>
        <p:sp>
          <p:nvSpPr>
            <p:cNvPr id="5" name="任意多边形: 形状 2"/>
            <p:cNvSpPr/>
            <p:nvPr>
              <p:custDataLst>
                <p:tags r:id="rId9"/>
              </p:custDataLst>
            </p:nvPr>
          </p:nvSpPr>
          <p:spPr>
            <a:xfrm>
              <a:off x="4198" y="3924"/>
              <a:ext cx="299" cy="386"/>
            </a:xfrm>
            <a:custGeom>
              <a:avLst/>
              <a:gdLst>
                <a:gd name="connsiteX0" fmla="*/ 112774 w 217110"/>
                <a:gd name="connsiteY0" fmla="*/ 0 h 280398"/>
                <a:gd name="connsiteX1" fmla="*/ 0 w 217110"/>
                <a:gd name="connsiteY1" fmla="*/ 0 h 280398"/>
                <a:gd name="connsiteX2" fmla="*/ 104300 w 217110"/>
                <a:gd name="connsiteY2" fmla="*/ 140199 h 280398"/>
                <a:gd name="connsiteX3" fmla="*/ 0 w 217110"/>
                <a:gd name="connsiteY3" fmla="*/ 280399 h 280398"/>
                <a:gd name="connsiteX4" fmla="*/ 112774 w 217110"/>
                <a:gd name="connsiteY4" fmla="*/ 280399 h 280398"/>
                <a:gd name="connsiteX5" fmla="*/ 217110 w 217110"/>
                <a:gd name="connsiteY5" fmla="*/ 140199 h 2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10" h="280398">
                  <a:moveTo>
                    <a:pt x="112774" y="0"/>
                  </a:moveTo>
                  <a:lnTo>
                    <a:pt x="0" y="0"/>
                  </a:lnTo>
                  <a:lnTo>
                    <a:pt x="104300" y="140199"/>
                  </a:lnTo>
                  <a:lnTo>
                    <a:pt x="0" y="280399"/>
                  </a:lnTo>
                  <a:lnTo>
                    <a:pt x="112774" y="280399"/>
                  </a:lnTo>
                  <a:lnTo>
                    <a:pt x="217110" y="14019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altLang="en-US" dirty="0">
                <a:solidFill>
                  <a:prstClr val="black"/>
                </a:solidFill>
                <a:latin typeface="OPPOSans H" panose="00020600040101010101" pitchFamily="18" charset="-122"/>
                <a:ea typeface="OPPOSans H" panose="00020600040101010101" pitchFamily="18" charset="-122"/>
              </a:endParaRPr>
            </a:p>
          </p:txBody>
        </p:sp>
        <p:sp>
          <p:nvSpPr>
            <p:cNvPr id="6" name="任意多边形: 形状 3"/>
            <p:cNvSpPr/>
            <p:nvPr>
              <p:custDataLst>
                <p:tags r:id="rId10"/>
              </p:custDataLst>
            </p:nvPr>
          </p:nvSpPr>
          <p:spPr>
            <a:xfrm>
              <a:off x="3955" y="3924"/>
              <a:ext cx="299" cy="386"/>
            </a:xfrm>
            <a:custGeom>
              <a:avLst/>
              <a:gdLst>
                <a:gd name="connsiteX0" fmla="*/ 112810 w 217110"/>
                <a:gd name="connsiteY0" fmla="*/ 0 h 280398"/>
                <a:gd name="connsiteX1" fmla="*/ 0 w 217110"/>
                <a:gd name="connsiteY1" fmla="*/ 0 h 280398"/>
                <a:gd name="connsiteX2" fmla="*/ 104336 w 217110"/>
                <a:gd name="connsiteY2" fmla="*/ 140199 h 280398"/>
                <a:gd name="connsiteX3" fmla="*/ 0 w 217110"/>
                <a:gd name="connsiteY3" fmla="*/ 280399 h 280398"/>
                <a:gd name="connsiteX4" fmla="*/ 112810 w 217110"/>
                <a:gd name="connsiteY4" fmla="*/ 280399 h 280398"/>
                <a:gd name="connsiteX5" fmla="*/ 217111 w 217110"/>
                <a:gd name="connsiteY5" fmla="*/ 140199 h 2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10" h="280398">
                  <a:moveTo>
                    <a:pt x="112810" y="0"/>
                  </a:moveTo>
                  <a:lnTo>
                    <a:pt x="0" y="0"/>
                  </a:lnTo>
                  <a:lnTo>
                    <a:pt x="104336" y="140199"/>
                  </a:lnTo>
                  <a:lnTo>
                    <a:pt x="0" y="280399"/>
                  </a:lnTo>
                  <a:lnTo>
                    <a:pt x="112810" y="280399"/>
                  </a:lnTo>
                  <a:lnTo>
                    <a:pt x="217111" y="14019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altLang="en-US" dirty="0">
                <a:solidFill>
                  <a:prstClr val="black"/>
                </a:solidFill>
                <a:latin typeface="OPPOSans H" panose="00020600040101010101" pitchFamily="18" charset="-122"/>
                <a:ea typeface="OPPOSans H" panose="00020600040101010101" pitchFamily="18" charset="-122"/>
              </a:endParaRPr>
            </a:p>
          </p:txBody>
        </p:sp>
        <p:sp>
          <p:nvSpPr>
            <p:cNvPr id="8" name="任意多边形: 形状 4"/>
            <p:cNvSpPr/>
            <p:nvPr>
              <p:custDataLst>
                <p:tags r:id="rId11"/>
              </p:custDataLst>
            </p:nvPr>
          </p:nvSpPr>
          <p:spPr>
            <a:xfrm>
              <a:off x="3712" y="3924"/>
              <a:ext cx="299" cy="386"/>
            </a:xfrm>
            <a:custGeom>
              <a:avLst/>
              <a:gdLst>
                <a:gd name="connsiteX0" fmla="*/ 112810 w 217110"/>
                <a:gd name="connsiteY0" fmla="*/ 0 h 280398"/>
                <a:gd name="connsiteX1" fmla="*/ 0 w 217110"/>
                <a:gd name="connsiteY1" fmla="*/ 0 h 280398"/>
                <a:gd name="connsiteX2" fmla="*/ 104336 w 217110"/>
                <a:gd name="connsiteY2" fmla="*/ 140199 h 280398"/>
                <a:gd name="connsiteX3" fmla="*/ 0 w 217110"/>
                <a:gd name="connsiteY3" fmla="*/ 280399 h 280398"/>
                <a:gd name="connsiteX4" fmla="*/ 112810 w 217110"/>
                <a:gd name="connsiteY4" fmla="*/ 280399 h 280398"/>
                <a:gd name="connsiteX5" fmla="*/ 217110 w 217110"/>
                <a:gd name="connsiteY5" fmla="*/ 140199 h 2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10" h="280398">
                  <a:moveTo>
                    <a:pt x="112810" y="0"/>
                  </a:moveTo>
                  <a:lnTo>
                    <a:pt x="0" y="0"/>
                  </a:lnTo>
                  <a:lnTo>
                    <a:pt x="104336" y="140199"/>
                  </a:lnTo>
                  <a:lnTo>
                    <a:pt x="0" y="280399"/>
                  </a:lnTo>
                  <a:lnTo>
                    <a:pt x="112810" y="280399"/>
                  </a:lnTo>
                  <a:lnTo>
                    <a:pt x="217110" y="14019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altLang="en-US" dirty="0">
                <a:solidFill>
                  <a:prstClr val="black"/>
                </a:solidFill>
                <a:latin typeface="OPPOSans H" panose="00020600040101010101" pitchFamily="18" charset="-122"/>
                <a:ea typeface="OPPOSans H" panose="00020600040101010101" pitchFamily="18" charset="-122"/>
              </a:endParaRPr>
            </a:p>
          </p:txBody>
        </p:sp>
        <p:sp>
          <p:nvSpPr>
            <p:cNvPr id="10" name="任意多边形: 形状 6"/>
            <p:cNvSpPr/>
            <p:nvPr>
              <p:custDataLst>
                <p:tags r:id="rId12"/>
              </p:custDataLst>
            </p:nvPr>
          </p:nvSpPr>
          <p:spPr>
            <a:xfrm>
              <a:off x="4927" y="3924"/>
              <a:ext cx="299" cy="386"/>
            </a:xfrm>
            <a:custGeom>
              <a:avLst/>
              <a:gdLst>
                <a:gd name="connsiteX0" fmla="*/ 112774 w 217110"/>
                <a:gd name="connsiteY0" fmla="*/ 0 h 280398"/>
                <a:gd name="connsiteX1" fmla="*/ 0 w 217110"/>
                <a:gd name="connsiteY1" fmla="*/ 0 h 280398"/>
                <a:gd name="connsiteX2" fmla="*/ 104300 w 217110"/>
                <a:gd name="connsiteY2" fmla="*/ 140199 h 280398"/>
                <a:gd name="connsiteX3" fmla="*/ 0 w 217110"/>
                <a:gd name="connsiteY3" fmla="*/ 280399 h 280398"/>
                <a:gd name="connsiteX4" fmla="*/ 112774 w 217110"/>
                <a:gd name="connsiteY4" fmla="*/ 280399 h 280398"/>
                <a:gd name="connsiteX5" fmla="*/ 217110 w 217110"/>
                <a:gd name="connsiteY5" fmla="*/ 140199 h 2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10" h="280398">
                  <a:moveTo>
                    <a:pt x="112774" y="0"/>
                  </a:moveTo>
                  <a:lnTo>
                    <a:pt x="0" y="0"/>
                  </a:lnTo>
                  <a:lnTo>
                    <a:pt x="104300" y="140199"/>
                  </a:lnTo>
                  <a:lnTo>
                    <a:pt x="0" y="280399"/>
                  </a:lnTo>
                  <a:lnTo>
                    <a:pt x="112774" y="280399"/>
                  </a:lnTo>
                  <a:lnTo>
                    <a:pt x="217110" y="14019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altLang="en-US" dirty="0">
                <a:solidFill>
                  <a:prstClr val="black"/>
                </a:solidFill>
                <a:latin typeface="OPPOSans H" panose="00020600040101010101" pitchFamily="18" charset="-122"/>
                <a:ea typeface="OPPOSans H" panose="00020600040101010101" pitchFamily="18" charset="-122"/>
              </a:endParaRPr>
            </a:p>
          </p:txBody>
        </p:sp>
        <p:sp>
          <p:nvSpPr>
            <p:cNvPr id="11" name="任意多边形: 形状 7"/>
            <p:cNvSpPr/>
            <p:nvPr>
              <p:custDataLst>
                <p:tags r:id="rId13"/>
              </p:custDataLst>
            </p:nvPr>
          </p:nvSpPr>
          <p:spPr>
            <a:xfrm>
              <a:off x="4684" y="3924"/>
              <a:ext cx="299" cy="386"/>
            </a:xfrm>
            <a:custGeom>
              <a:avLst/>
              <a:gdLst>
                <a:gd name="connsiteX0" fmla="*/ 112810 w 217110"/>
                <a:gd name="connsiteY0" fmla="*/ 0 h 280398"/>
                <a:gd name="connsiteX1" fmla="*/ 0 w 217110"/>
                <a:gd name="connsiteY1" fmla="*/ 0 h 280398"/>
                <a:gd name="connsiteX2" fmla="*/ 104336 w 217110"/>
                <a:gd name="connsiteY2" fmla="*/ 140199 h 280398"/>
                <a:gd name="connsiteX3" fmla="*/ 0 w 217110"/>
                <a:gd name="connsiteY3" fmla="*/ 280399 h 280398"/>
                <a:gd name="connsiteX4" fmla="*/ 112810 w 217110"/>
                <a:gd name="connsiteY4" fmla="*/ 280399 h 280398"/>
                <a:gd name="connsiteX5" fmla="*/ 217111 w 217110"/>
                <a:gd name="connsiteY5" fmla="*/ 140199 h 2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10" h="280398">
                  <a:moveTo>
                    <a:pt x="112810" y="0"/>
                  </a:moveTo>
                  <a:lnTo>
                    <a:pt x="0" y="0"/>
                  </a:lnTo>
                  <a:lnTo>
                    <a:pt x="104336" y="140199"/>
                  </a:lnTo>
                  <a:lnTo>
                    <a:pt x="0" y="280399"/>
                  </a:lnTo>
                  <a:lnTo>
                    <a:pt x="112810" y="280399"/>
                  </a:lnTo>
                  <a:lnTo>
                    <a:pt x="217111" y="14019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altLang="en-US" dirty="0">
                <a:solidFill>
                  <a:prstClr val="black"/>
                </a:solidFill>
                <a:latin typeface="OPPOSans H" panose="00020600040101010101" pitchFamily="18" charset="-122"/>
                <a:ea typeface="OPPOSans H" panose="00020600040101010101" pitchFamily="18" charset="-122"/>
              </a:endParaRPr>
            </a:p>
          </p:txBody>
        </p:sp>
        <p:sp>
          <p:nvSpPr>
            <p:cNvPr id="12" name="任意多边形: 形状 8"/>
            <p:cNvSpPr/>
            <p:nvPr>
              <p:custDataLst>
                <p:tags r:id="rId14"/>
              </p:custDataLst>
            </p:nvPr>
          </p:nvSpPr>
          <p:spPr>
            <a:xfrm>
              <a:off x="4441" y="3924"/>
              <a:ext cx="299" cy="386"/>
            </a:xfrm>
            <a:custGeom>
              <a:avLst/>
              <a:gdLst>
                <a:gd name="connsiteX0" fmla="*/ 112810 w 217110"/>
                <a:gd name="connsiteY0" fmla="*/ 0 h 280398"/>
                <a:gd name="connsiteX1" fmla="*/ 0 w 217110"/>
                <a:gd name="connsiteY1" fmla="*/ 0 h 280398"/>
                <a:gd name="connsiteX2" fmla="*/ 104336 w 217110"/>
                <a:gd name="connsiteY2" fmla="*/ 140199 h 280398"/>
                <a:gd name="connsiteX3" fmla="*/ 0 w 217110"/>
                <a:gd name="connsiteY3" fmla="*/ 280399 h 280398"/>
                <a:gd name="connsiteX4" fmla="*/ 112810 w 217110"/>
                <a:gd name="connsiteY4" fmla="*/ 280399 h 280398"/>
                <a:gd name="connsiteX5" fmla="*/ 217110 w 217110"/>
                <a:gd name="connsiteY5" fmla="*/ 140199 h 2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10" h="280398">
                  <a:moveTo>
                    <a:pt x="112810" y="0"/>
                  </a:moveTo>
                  <a:lnTo>
                    <a:pt x="0" y="0"/>
                  </a:lnTo>
                  <a:lnTo>
                    <a:pt x="104336" y="140199"/>
                  </a:lnTo>
                  <a:lnTo>
                    <a:pt x="0" y="280399"/>
                  </a:lnTo>
                  <a:lnTo>
                    <a:pt x="112810" y="280399"/>
                  </a:lnTo>
                  <a:lnTo>
                    <a:pt x="217110" y="14019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altLang="en-US" dirty="0">
                <a:solidFill>
                  <a:prstClr val="black"/>
                </a:solidFill>
                <a:latin typeface="OPPOSans H" panose="00020600040101010101" pitchFamily="18" charset="-122"/>
                <a:ea typeface="OPPOSans H" panose="00020600040101010101" pitchFamily="18" charset="-122"/>
              </a:endParaRPr>
            </a:p>
          </p:txBody>
        </p:sp>
        <p:sp>
          <p:nvSpPr>
            <p:cNvPr id="14" name="任意多边形: 形状 10"/>
            <p:cNvSpPr/>
            <p:nvPr>
              <p:custDataLst>
                <p:tags r:id="rId15"/>
              </p:custDataLst>
            </p:nvPr>
          </p:nvSpPr>
          <p:spPr>
            <a:xfrm>
              <a:off x="5656" y="3924"/>
              <a:ext cx="299" cy="386"/>
            </a:xfrm>
            <a:custGeom>
              <a:avLst/>
              <a:gdLst>
                <a:gd name="connsiteX0" fmla="*/ 112774 w 217110"/>
                <a:gd name="connsiteY0" fmla="*/ 0 h 280398"/>
                <a:gd name="connsiteX1" fmla="*/ 0 w 217110"/>
                <a:gd name="connsiteY1" fmla="*/ 0 h 280398"/>
                <a:gd name="connsiteX2" fmla="*/ 104300 w 217110"/>
                <a:gd name="connsiteY2" fmla="*/ 140199 h 280398"/>
                <a:gd name="connsiteX3" fmla="*/ 0 w 217110"/>
                <a:gd name="connsiteY3" fmla="*/ 280399 h 280398"/>
                <a:gd name="connsiteX4" fmla="*/ 112774 w 217110"/>
                <a:gd name="connsiteY4" fmla="*/ 280399 h 280398"/>
                <a:gd name="connsiteX5" fmla="*/ 217110 w 217110"/>
                <a:gd name="connsiteY5" fmla="*/ 140199 h 2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10" h="280398">
                  <a:moveTo>
                    <a:pt x="112774" y="0"/>
                  </a:moveTo>
                  <a:lnTo>
                    <a:pt x="0" y="0"/>
                  </a:lnTo>
                  <a:lnTo>
                    <a:pt x="104300" y="140199"/>
                  </a:lnTo>
                  <a:lnTo>
                    <a:pt x="0" y="280399"/>
                  </a:lnTo>
                  <a:lnTo>
                    <a:pt x="112774" y="280399"/>
                  </a:lnTo>
                  <a:lnTo>
                    <a:pt x="217110" y="14019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altLang="en-US" dirty="0">
                <a:solidFill>
                  <a:prstClr val="black"/>
                </a:solidFill>
                <a:latin typeface="OPPOSans H" panose="00020600040101010101" pitchFamily="18" charset="-122"/>
                <a:ea typeface="OPPOSans H" panose="00020600040101010101" pitchFamily="18" charset="-122"/>
              </a:endParaRPr>
            </a:p>
          </p:txBody>
        </p:sp>
        <p:sp>
          <p:nvSpPr>
            <p:cNvPr id="15" name="任意多边形: 形状 11"/>
            <p:cNvSpPr/>
            <p:nvPr>
              <p:custDataLst>
                <p:tags r:id="rId16"/>
              </p:custDataLst>
            </p:nvPr>
          </p:nvSpPr>
          <p:spPr>
            <a:xfrm>
              <a:off x="5413" y="3924"/>
              <a:ext cx="299" cy="386"/>
            </a:xfrm>
            <a:custGeom>
              <a:avLst/>
              <a:gdLst>
                <a:gd name="connsiteX0" fmla="*/ 112810 w 217110"/>
                <a:gd name="connsiteY0" fmla="*/ 0 h 280398"/>
                <a:gd name="connsiteX1" fmla="*/ 0 w 217110"/>
                <a:gd name="connsiteY1" fmla="*/ 0 h 280398"/>
                <a:gd name="connsiteX2" fmla="*/ 104336 w 217110"/>
                <a:gd name="connsiteY2" fmla="*/ 140199 h 280398"/>
                <a:gd name="connsiteX3" fmla="*/ 0 w 217110"/>
                <a:gd name="connsiteY3" fmla="*/ 280399 h 280398"/>
                <a:gd name="connsiteX4" fmla="*/ 112810 w 217110"/>
                <a:gd name="connsiteY4" fmla="*/ 280399 h 280398"/>
                <a:gd name="connsiteX5" fmla="*/ 217111 w 217110"/>
                <a:gd name="connsiteY5" fmla="*/ 140199 h 2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10" h="280398">
                  <a:moveTo>
                    <a:pt x="112810" y="0"/>
                  </a:moveTo>
                  <a:lnTo>
                    <a:pt x="0" y="0"/>
                  </a:lnTo>
                  <a:lnTo>
                    <a:pt x="104336" y="140199"/>
                  </a:lnTo>
                  <a:lnTo>
                    <a:pt x="0" y="280399"/>
                  </a:lnTo>
                  <a:lnTo>
                    <a:pt x="112810" y="280399"/>
                  </a:lnTo>
                  <a:lnTo>
                    <a:pt x="217111" y="14019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altLang="en-US" dirty="0">
                <a:solidFill>
                  <a:prstClr val="black"/>
                </a:solidFill>
                <a:latin typeface="OPPOSans H" panose="00020600040101010101" pitchFamily="18" charset="-122"/>
                <a:ea typeface="OPPOSans H" panose="00020600040101010101" pitchFamily="18" charset="-122"/>
              </a:endParaRPr>
            </a:p>
          </p:txBody>
        </p:sp>
        <p:sp>
          <p:nvSpPr>
            <p:cNvPr id="16" name="任意多边形: 形状 12"/>
            <p:cNvSpPr/>
            <p:nvPr>
              <p:custDataLst>
                <p:tags r:id="rId17"/>
              </p:custDataLst>
            </p:nvPr>
          </p:nvSpPr>
          <p:spPr>
            <a:xfrm>
              <a:off x="5170" y="3924"/>
              <a:ext cx="299" cy="386"/>
            </a:xfrm>
            <a:custGeom>
              <a:avLst/>
              <a:gdLst>
                <a:gd name="connsiteX0" fmla="*/ 112810 w 217110"/>
                <a:gd name="connsiteY0" fmla="*/ 0 h 280398"/>
                <a:gd name="connsiteX1" fmla="*/ 0 w 217110"/>
                <a:gd name="connsiteY1" fmla="*/ 0 h 280398"/>
                <a:gd name="connsiteX2" fmla="*/ 104336 w 217110"/>
                <a:gd name="connsiteY2" fmla="*/ 140199 h 280398"/>
                <a:gd name="connsiteX3" fmla="*/ 0 w 217110"/>
                <a:gd name="connsiteY3" fmla="*/ 280399 h 280398"/>
                <a:gd name="connsiteX4" fmla="*/ 112810 w 217110"/>
                <a:gd name="connsiteY4" fmla="*/ 280399 h 280398"/>
                <a:gd name="connsiteX5" fmla="*/ 217110 w 217110"/>
                <a:gd name="connsiteY5" fmla="*/ 140199 h 2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10" h="280398">
                  <a:moveTo>
                    <a:pt x="112810" y="0"/>
                  </a:moveTo>
                  <a:lnTo>
                    <a:pt x="0" y="0"/>
                  </a:lnTo>
                  <a:lnTo>
                    <a:pt x="104336" y="140199"/>
                  </a:lnTo>
                  <a:lnTo>
                    <a:pt x="0" y="280399"/>
                  </a:lnTo>
                  <a:lnTo>
                    <a:pt x="112810" y="280399"/>
                  </a:lnTo>
                  <a:lnTo>
                    <a:pt x="217110" y="14019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altLang="en-US" dirty="0">
                <a:solidFill>
                  <a:prstClr val="black"/>
                </a:solidFill>
                <a:latin typeface="OPPOSans H" panose="00020600040101010101" pitchFamily="18" charset="-122"/>
                <a:ea typeface="OPPOSans H" panose="00020600040101010101" pitchFamily="18" charset="-122"/>
              </a:endParaRPr>
            </a:p>
          </p:txBody>
        </p:sp>
      </p:grpSp>
      <p:sp>
        <p:nvSpPr>
          <p:cNvPr id="7" name="汇报人">
            <a:extLst>
              <a:ext uri="{FF2B5EF4-FFF2-40B4-BE49-F238E27FC236}">
                <a16:creationId xmlns:a16="http://schemas.microsoft.com/office/drawing/2014/main" id="{520FF05D-1EE2-FA6E-21FA-F49F760A28A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77651" y="5784276"/>
            <a:ext cx="2112708" cy="54730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刁舸航 </a:t>
            </a:r>
          </a:p>
        </p:txBody>
      </p:sp>
      <p:sp>
        <p:nvSpPr>
          <p:cNvPr id="2" name="副标题-简述">
            <a:extLst>
              <a:ext uri="{FF2B5EF4-FFF2-40B4-BE49-F238E27FC236}">
                <a16:creationId xmlns:a16="http://schemas.microsoft.com/office/drawing/2014/main" id="{3F8120B1-0F23-583A-6DBC-C53B1AE32DCB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77651" y="3588383"/>
            <a:ext cx="11287782" cy="5282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Research on Principle of Strapdown Inertial Navigation </a:t>
            </a:r>
          </a:p>
          <a:p>
            <a:pPr algn="ctr"/>
            <a:r>
              <a:rPr lang="en-US" altLang="id-ID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and A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lgorithm</a:t>
            </a:r>
            <a:endParaRPr lang="en-US" altLang="id-ID" sz="32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319A047F-4846-DB33-2405-0AA68F6A8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866" y="413271"/>
            <a:ext cx="23241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B033F1A7-FC5A-CDC7-05B1-03A58FAF5AFD}"/>
              </a:ext>
            </a:extLst>
          </p:cNvPr>
          <p:cNvSpPr txBox="1"/>
          <p:nvPr/>
        </p:nvSpPr>
        <p:spPr>
          <a:xfrm>
            <a:off x="9721978" y="5915372"/>
            <a:ext cx="1846050" cy="442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altLang="zh-CN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2024</a:t>
            </a:r>
            <a:r>
              <a:rPr lang="zh-CN" altLang="en-US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年</a:t>
            </a:r>
            <a:r>
              <a:rPr lang="en-US" altLang="zh-CN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6</a:t>
            </a:r>
            <a:r>
              <a:rPr lang="zh-CN" altLang="en-US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</a:t>
            </a:r>
            <a:r>
              <a:rPr lang="en-US" altLang="zh-CN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7</a:t>
            </a:r>
            <a:r>
              <a:rPr lang="zh-CN" altLang="en-US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日</a:t>
            </a:r>
          </a:p>
        </p:txBody>
      </p:sp>
    </p:spTree>
    <p:custDataLst>
      <p:tags r:id="rId1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7" grpId="0" uiExpand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!!文本框 14">
            <a:hlinkClick r:id="rId10"/>
            <a:extLst>
              <a:ext uri="{FF2B5EF4-FFF2-40B4-BE49-F238E27FC236}">
                <a16:creationId xmlns:a16="http://schemas.microsoft.com/office/drawing/2014/main" id="{9E8129D5-3C6E-3037-8472-82C1EFDA2D90}"/>
              </a:ext>
            </a:extLst>
          </p:cNvPr>
          <p:cNvSpPr txBox="1"/>
          <p:nvPr/>
        </p:nvSpPr>
        <p:spPr>
          <a:xfrm>
            <a:off x="3423905" y="574846"/>
            <a:ext cx="53441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IMU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标定</a:t>
            </a:r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48FF6067-5E8A-2FD0-BB37-7C421E4E4BC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794505" y="674324"/>
            <a:ext cx="314463" cy="22350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序号">
            <a:extLst>
              <a:ext uri="{FF2B5EF4-FFF2-40B4-BE49-F238E27FC236}">
                <a16:creationId xmlns:a16="http://schemas.microsoft.com/office/drawing/2014/main" id="{C7367EF3-2EFB-1715-64E4-35BB4B57409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63489" y="484113"/>
            <a:ext cx="3308486" cy="59566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23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STEPDOWN ALG.</a:t>
            </a:r>
            <a:endParaRPr lang="zh-CN" altLang="en-US" sz="23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Oval 4">
            <a:extLst>
              <a:ext uri="{FF2B5EF4-FFF2-40B4-BE49-F238E27FC236}">
                <a16:creationId xmlns:a16="http://schemas.microsoft.com/office/drawing/2014/main" id="{07B6D5A1-95D5-1B9F-FD48-859FF20AD89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43480" y="1098477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!!平滑1">
            <a:extLst>
              <a:ext uri="{FF2B5EF4-FFF2-40B4-BE49-F238E27FC236}">
                <a16:creationId xmlns:a16="http://schemas.microsoft.com/office/drawing/2014/main" id="{9A334626-0E47-E142-513F-C80BFA14DCE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5400000">
            <a:off x="6030057" y="2220056"/>
            <a:ext cx="131885" cy="914400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556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09B1B-1475-9DA3-9276-E297F520C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336" y="418628"/>
            <a:ext cx="2232614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!!平滑3">
            <a:extLst>
              <a:ext uri="{FF2B5EF4-FFF2-40B4-BE49-F238E27FC236}">
                <a16:creationId xmlns:a16="http://schemas.microsoft.com/office/drawing/2014/main" id="{62225EB4-0A1D-BB89-D58B-AD51443DB33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V="1">
            <a:off x="1107573" y="1088035"/>
            <a:ext cx="3028990" cy="920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91000"/>
                  <a:lumOff val="9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形 21" descr="地球仪 - 亚洲 纯色填充">
            <a:hlinkClick r:id="rId12"/>
            <a:extLst>
              <a:ext uri="{FF2B5EF4-FFF2-40B4-BE49-F238E27FC236}">
                <a16:creationId xmlns:a16="http://schemas.microsoft.com/office/drawing/2014/main" id="{0E93995C-519D-8032-12DB-16CFE00CA0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479146" y="6128621"/>
            <a:ext cx="597493" cy="59749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0D63C66-D88C-E43A-531F-60B167483450}"/>
              </a:ext>
            </a:extLst>
          </p:cNvPr>
          <p:cNvSpPr txBox="1"/>
          <p:nvPr/>
        </p:nvSpPr>
        <p:spPr>
          <a:xfrm>
            <a:off x="251166" y="1365881"/>
            <a:ext cx="23419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加速度计的标定：</a:t>
            </a:r>
          </a:p>
        </p:txBody>
      </p:sp>
      <p:sp>
        <p:nvSpPr>
          <p:cNvPr id="41" name="Oval 4">
            <a:extLst>
              <a:ext uri="{FF2B5EF4-FFF2-40B4-BE49-F238E27FC236}">
                <a16:creationId xmlns:a16="http://schemas.microsoft.com/office/drawing/2014/main" id="{A1107F3B-9F2F-7B97-33C5-A13AFB622B4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75526" y="1098066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32189A1-2BBD-BD35-B88D-70269E14BE16}"/>
              </a:ext>
            </a:extLst>
          </p:cNvPr>
          <p:cNvSpPr txBox="1"/>
          <p:nvPr/>
        </p:nvSpPr>
        <p:spPr>
          <a:xfrm>
            <a:off x="251166" y="4417364"/>
            <a:ext cx="23419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陀螺仪的标定：</a:t>
            </a:r>
          </a:p>
        </p:txBody>
      </p:sp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D50A79BD-B16F-2D23-018E-81104E58B9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035177"/>
              </p:ext>
            </p:extLst>
          </p:nvPr>
        </p:nvGraphicFramePr>
        <p:xfrm>
          <a:off x="3663343" y="1745137"/>
          <a:ext cx="3798956" cy="6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587240" imgH="266400" progId="Equation.DSMT4">
                  <p:embed/>
                </p:oleObj>
              </mc:Choice>
              <mc:Fallback>
                <p:oleObj name="Equation" r:id="rId15" imgW="1587240" imgH="266400" progId="Equation.DSMT4">
                  <p:embed/>
                  <p:pic>
                    <p:nvPicPr>
                      <p:cNvPr id="14" name="对象 13">
                        <a:extLst>
                          <a:ext uri="{FF2B5EF4-FFF2-40B4-BE49-F238E27FC236}">
                            <a16:creationId xmlns:a16="http://schemas.microsoft.com/office/drawing/2014/main" id="{D50A79BD-B16F-2D23-018E-81104E58B9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663343" y="1745137"/>
                        <a:ext cx="3798956" cy="63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本框 14">
            <a:extLst>
              <a:ext uri="{FF2B5EF4-FFF2-40B4-BE49-F238E27FC236}">
                <a16:creationId xmlns:a16="http://schemas.microsoft.com/office/drawing/2014/main" id="{CDD78AEA-2026-FD7B-B670-514692A37BAE}"/>
              </a:ext>
            </a:extLst>
          </p:cNvPr>
          <p:cNvSpPr txBox="1"/>
          <p:nvPr/>
        </p:nvSpPr>
        <p:spPr>
          <a:xfrm>
            <a:off x="1102046" y="1908655"/>
            <a:ext cx="23419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加速度计输出模型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8D44848-ACFD-BAB2-1D77-803C2C15B7C5}"/>
              </a:ext>
            </a:extLst>
          </p:cNvPr>
          <p:cNvSpPr txBox="1"/>
          <p:nvPr/>
        </p:nvSpPr>
        <p:spPr>
          <a:xfrm>
            <a:off x="2562660" y="2734587"/>
            <a:ext cx="16691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实际输出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81C3DAF-8CA1-9099-F660-D8DD54293065}"/>
              </a:ext>
            </a:extLst>
          </p:cNvPr>
          <p:cNvSpPr txBox="1"/>
          <p:nvPr/>
        </p:nvSpPr>
        <p:spPr>
          <a:xfrm>
            <a:off x="4100682" y="2720358"/>
            <a:ext cx="16691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理想值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6E1B32EF-C8B8-8802-4349-B3008E2460F0}"/>
              </a:ext>
            </a:extLst>
          </p:cNvPr>
          <p:cNvSpPr txBox="1"/>
          <p:nvPr/>
        </p:nvSpPr>
        <p:spPr>
          <a:xfrm>
            <a:off x="8532571" y="1336726"/>
            <a:ext cx="8731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零偏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8D786AD-1FF6-94E6-2E90-6E43CC234F21}"/>
              </a:ext>
            </a:extLst>
          </p:cNvPr>
          <p:cNvSpPr txBox="1"/>
          <p:nvPr/>
        </p:nvSpPr>
        <p:spPr>
          <a:xfrm>
            <a:off x="8532572" y="1797457"/>
            <a:ext cx="16691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比例因子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A4E531B-D89F-D4FC-7175-D2D2658AB2E8}"/>
              </a:ext>
            </a:extLst>
          </p:cNvPr>
          <p:cNvSpPr txBox="1"/>
          <p:nvPr/>
        </p:nvSpPr>
        <p:spPr>
          <a:xfrm>
            <a:off x="8532571" y="2232788"/>
            <a:ext cx="16691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交轴耦合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6E528F20-C7F9-2AFC-479E-5CB84C4FFDB8}"/>
              </a:ext>
            </a:extLst>
          </p:cNvPr>
          <p:cNvSpPr txBox="1"/>
          <p:nvPr/>
        </p:nvSpPr>
        <p:spPr>
          <a:xfrm>
            <a:off x="8532571" y="2658384"/>
            <a:ext cx="16691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噪声</a:t>
            </a:r>
          </a:p>
        </p:txBody>
      </p: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B1F8FAFE-EF64-E8A2-86E5-AE2E800AF24A}"/>
              </a:ext>
            </a:extLst>
          </p:cNvPr>
          <p:cNvCxnSpPr>
            <a:cxnSpLocks/>
            <a:stCxn id="27" idx="0"/>
          </p:cNvCxnSpPr>
          <p:nvPr/>
        </p:nvCxnSpPr>
        <p:spPr>
          <a:xfrm flipV="1">
            <a:off x="3397226" y="2308765"/>
            <a:ext cx="359773" cy="4258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直接箭头连接符 59">
            <a:extLst>
              <a:ext uri="{FF2B5EF4-FFF2-40B4-BE49-F238E27FC236}">
                <a16:creationId xmlns:a16="http://schemas.microsoft.com/office/drawing/2014/main" id="{DD42F2ED-16C5-9618-CA32-8407A48DBDE4}"/>
              </a:ext>
            </a:extLst>
          </p:cNvPr>
          <p:cNvCxnSpPr>
            <a:cxnSpLocks/>
            <a:stCxn id="28" idx="0"/>
          </p:cNvCxnSpPr>
          <p:nvPr/>
        </p:nvCxnSpPr>
        <p:spPr>
          <a:xfrm flipH="1" flipV="1">
            <a:off x="4432892" y="2308765"/>
            <a:ext cx="502356" cy="41159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7" name="对象 66">
            <a:extLst>
              <a:ext uri="{FF2B5EF4-FFF2-40B4-BE49-F238E27FC236}">
                <a16:creationId xmlns:a16="http://schemas.microsoft.com/office/drawing/2014/main" id="{DE0964A5-9DE8-47B5-7449-45C2A28B39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0861245"/>
              </p:ext>
            </p:extLst>
          </p:nvPr>
        </p:nvGraphicFramePr>
        <p:xfrm>
          <a:off x="8120426" y="1294543"/>
          <a:ext cx="390762" cy="53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77480" imgH="240989" progId="Equation.DSMT4">
                  <p:embed/>
                </p:oleObj>
              </mc:Choice>
              <mc:Fallback>
                <p:oleObj name="Equation" r:id="rId17" imgW="177480" imgH="240989" progId="Equation.DSMT4">
                  <p:embed/>
                  <p:pic>
                    <p:nvPicPr>
                      <p:cNvPr id="67" name="对象 66">
                        <a:extLst>
                          <a:ext uri="{FF2B5EF4-FFF2-40B4-BE49-F238E27FC236}">
                            <a16:creationId xmlns:a16="http://schemas.microsoft.com/office/drawing/2014/main" id="{DE0964A5-9DE8-47B5-7449-45C2A28B39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120426" y="1294543"/>
                        <a:ext cx="390762" cy="530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对象 67">
            <a:extLst>
              <a:ext uri="{FF2B5EF4-FFF2-40B4-BE49-F238E27FC236}">
                <a16:creationId xmlns:a16="http://schemas.microsoft.com/office/drawing/2014/main" id="{35E40B7D-3D05-9A35-5468-937A136E66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455101"/>
              </p:ext>
            </p:extLst>
          </p:nvPr>
        </p:nvGraphicFramePr>
        <p:xfrm>
          <a:off x="8116694" y="1772057"/>
          <a:ext cx="317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26720" imgH="177325" progId="Equation.DSMT4">
                  <p:embed/>
                </p:oleObj>
              </mc:Choice>
              <mc:Fallback>
                <p:oleObj name="Equation" r:id="rId19" imgW="126720" imgH="177325" progId="Equation.DSMT4">
                  <p:embed/>
                  <p:pic>
                    <p:nvPicPr>
                      <p:cNvPr id="68" name="对象 67">
                        <a:extLst>
                          <a:ext uri="{FF2B5EF4-FFF2-40B4-BE49-F238E27FC236}">
                            <a16:creationId xmlns:a16="http://schemas.microsoft.com/office/drawing/2014/main" id="{35E40B7D-3D05-9A35-5468-937A136E66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116694" y="1772057"/>
                        <a:ext cx="3175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对象 68">
            <a:extLst>
              <a:ext uri="{FF2B5EF4-FFF2-40B4-BE49-F238E27FC236}">
                <a16:creationId xmlns:a16="http://schemas.microsoft.com/office/drawing/2014/main" id="{703D6A25-CA32-5A81-DB85-8830AD2F13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325264"/>
              </p:ext>
            </p:extLst>
          </p:nvPr>
        </p:nvGraphicFramePr>
        <p:xfrm>
          <a:off x="8102358" y="2232749"/>
          <a:ext cx="3714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64880" imgH="177325" progId="Equation.DSMT4">
                  <p:embed/>
                </p:oleObj>
              </mc:Choice>
              <mc:Fallback>
                <p:oleObj name="Equation" r:id="rId21" imgW="164880" imgH="177325" progId="Equation.DSMT4">
                  <p:embed/>
                  <p:pic>
                    <p:nvPicPr>
                      <p:cNvPr id="69" name="对象 68">
                        <a:extLst>
                          <a:ext uri="{FF2B5EF4-FFF2-40B4-BE49-F238E27FC236}">
                            <a16:creationId xmlns:a16="http://schemas.microsoft.com/office/drawing/2014/main" id="{703D6A25-CA32-5A81-DB85-8830AD2F13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102358" y="2232749"/>
                        <a:ext cx="371475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对象 69">
            <a:extLst>
              <a:ext uri="{FF2B5EF4-FFF2-40B4-BE49-F238E27FC236}">
                <a16:creationId xmlns:a16="http://schemas.microsoft.com/office/drawing/2014/main" id="{7D8A2866-0709-D023-1D24-64853208E1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960806"/>
              </p:ext>
            </p:extLst>
          </p:nvPr>
        </p:nvGraphicFramePr>
        <p:xfrm>
          <a:off x="8055575" y="2604632"/>
          <a:ext cx="412750" cy="522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90440" imgH="240989" progId="Equation.DSMT4">
                  <p:embed/>
                </p:oleObj>
              </mc:Choice>
              <mc:Fallback>
                <p:oleObj name="Equation" r:id="rId23" imgW="190440" imgH="240989" progId="Equation.DSMT4">
                  <p:embed/>
                  <p:pic>
                    <p:nvPicPr>
                      <p:cNvPr id="70" name="对象 69">
                        <a:extLst>
                          <a:ext uri="{FF2B5EF4-FFF2-40B4-BE49-F238E27FC236}">
                            <a16:creationId xmlns:a16="http://schemas.microsoft.com/office/drawing/2014/main" id="{7D8A2866-0709-D023-1D24-64853208E1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8055575" y="2604632"/>
                        <a:ext cx="412750" cy="5228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文本框 70">
            <a:extLst>
              <a:ext uri="{FF2B5EF4-FFF2-40B4-BE49-F238E27FC236}">
                <a16:creationId xmlns:a16="http://schemas.microsoft.com/office/drawing/2014/main" id="{17F2EF81-D85A-F04F-6B98-C6D282739143}"/>
              </a:ext>
            </a:extLst>
          </p:cNvPr>
          <p:cNvSpPr txBox="1"/>
          <p:nvPr/>
        </p:nvSpPr>
        <p:spPr>
          <a:xfrm>
            <a:off x="1102046" y="3159402"/>
            <a:ext cx="39271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加速度标定参考值：地球重力</a:t>
            </a: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0EB3F442-7B3C-302A-1D91-A799A683090E}"/>
              </a:ext>
            </a:extLst>
          </p:cNvPr>
          <p:cNvSpPr txBox="1"/>
          <p:nvPr/>
        </p:nvSpPr>
        <p:spPr>
          <a:xfrm>
            <a:off x="1102046" y="3596395"/>
            <a:ext cx="2123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加速度标定方法：</a:t>
            </a: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0DD3BFE2-1ED8-C7F5-BA86-66B7B547E8DD}"/>
              </a:ext>
            </a:extLst>
          </p:cNvPr>
          <p:cNvSpPr txBox="1"/>
          <p:nvPr/>
        </p:nvSpPr>
        <p:spPr>
          <a:xfrm>
            <a:off x="3065623" y="3568054"/>
            <a:ext cx="79071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依次让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XYZ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三轴加速度计敏感轴分别竖直向上和竖直向下静置一段时间，采集六次加速度计的原始输出，取均值，利用标定方程计算参数。</a:t>
            </a:r>
          </a:p>
        </p:txBody>
      </p:sp>
      <p:graphicFrame>
        <p:nvGraphicFramePr>
          <p:cNvPr id="75" name="对象 74">
            <a:extLst>
              <a:ext uri="{FF2B5EF4-FFF2-40B4-BE49-F238E27FC236}">
                <a16:creationId xmlns:a16="http://schemas.microsoft.com/office/drawing/2014/main" id="{0BE54C96-D9C8-0A6A-1CDE-2A136DEAE8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012295"/>
              </p:ext>
            </p:extLst>
          </p:nvPr>
        </p:nvGraphicFramePr>
        <p:xfrm>
          <a:off x="3587750" y="4933950"/>
          <a:ext cx="395128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650960" imgH="228600" progId="Equation.DSMT4">
                  <p:embed/>
                </p:oleObj>
              </mc:Choice>
              <mc:Fallback>
                <p:oleObj name="Equation" r:id="rId25" imgW="1650960" imgH="228600" progId="Equation.DSMT4">
                  <p:embed/>
                  <p:pic>
                    <p:nvPicPr>
                      <p:cNvPr id="75" name="对象 74">
                        <a:extLst>
                          <a:ext uri="{FF2B5EF4-FFF2-40B4-BE49-F238E27FC236}">
                            <a16:creationId xmlns:a16="http://schemas.microsoft.com/office/drawing/2014/main" id="{0BE54C96-D9C8-0A6A-1CDE-2A136DEAE8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3587750" y="4933950"/>
                        <a:ext cx="3951288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文本框 75">
            <a:extLst>
              <a:ext uri="{FF2B5EF4-FFF2-40B4-BE49-F238E27FC236}">
                <a16:creationId xmlns:a16="http://schemas.microsoft.com/office/drawing/2014/main" id="{CF21608A-09BC-FA50-FCD5-14B90B49AD09}"/>
              </a:ext>
            </a:extLst>
          </p:cNvPr>
          <p:cNvSpPr txBox="1"/>
          <p:nvPr/>
        </p:nvSpPr>
        <p:spPr>
          <a:xfrm>
            <a:off x="1102046" y="5052144"/>
            <a:ext cx="23419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陀螺仪输出模型</a:t>
            </a: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C2321D87-CA20-8608-97CD-B23CF0E1345B}"/>
              </a:ext>
            </a:extLst>
          </p:cNvPr>
          <p:cNvSpPr txBox="1"/>
          <p:nvPr/>
        </p:nvSpPr>
        <p:spPr>
          <a:xfrm>
            <a:off x="8532571" y="4346524"/>
            <a:ext cx="8731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零偏</a:t>
            </a: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1DD97B4A-88E1-D1FD-0B73-A3F8C31B1490}"/>
              </a:ext>
            </a:extLst>
          </p:cNvPr>
          <p:cNvSpPr txBox="1"/>
          <p:nvPr/>
        </p:nvSpPr>
        <p:spPr>
          <a:xfrm>
            <a:off x="8532572" y="4769155"/>
            <a:ext cx="16691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比例因子</a:t>
            </a: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3CEEEE17-96B4-F0DE-1B4E-099A2A224911}"/>
              </a:ext>
            </a:extLst>
          </p:cNvPr>
          <p:cNvSpPr txBox="1"/>
          <p:nvPr/>
        </p:nvSpPr>
        <p:spPr>
          <a:xfrm>
            <a:off x="8532571" y="5179086"/>
            <a:ext cx="16691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交轴耦合</a:t>
            </a: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B208D550-7A2E-E243-27E6-665273266B41}"/>
              </a:ext>
            </a:extLst>
          </p:cNvPr>
          <p:cNvSpPr txBox="1"/>
          <p:nvPr/>
        </p:nvSpPr>
        <p:spPr>
          <a:xfrm>
            <a:off x="8532571" y="5591982"/>
            <a:ext cx="16691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噪声</a:t>
            </a:r>
          </a:p>
        </p:txBody>
      </p:sp>
      <p:graphicFrame>
        <p:nvGraphicFramePr>
          <p:cNvPr id="81" name="对象 80">
            <a:extLst>
              <a:ext uri="{FF2B5EF4-FFF2-40B4-BE49-F238E27FC236}">
                <a16:creationId xmlns:a16="http://schemas.microsoft.com/office/drawing/2014/main" id="{DC7DBCF9-A33C-F719-16D5-AE7B13158E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724618"/>
              </p:ext>
            </p:extLst>
          </p:nvPr>
        </p:nvGraphicFramePr>
        <p:xfrm>
          <a:off x="8120063" y="4318000"/>
          <a:ext cx="39052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77480" imgH="228600" progId="Equation.DSMT4">
                  <p:embed/>
                </p:oleObj>
              </mc:Choice>
              <mc:Fallback>
                <p:oleObj name="Equation" r:id="rId27" imgW="177480" imgH="228600" progId="Equation.DSMT4">
                  <p:embed/>
                  <p:pic>
                    <p:nvPicPr>
                      <p:cNvPr id="81" name="对象 80">
                        <a:extLst>
                          <a:ext uri="{FF2B5EF4-FFF2-40B4-BE49-F238E27FC236}">
                            <a16:creationId xmlns:a16="http://schemas.microsoft.com/office/drawing/2014/main" id="{DC7DBCF9-A33C-F719-16D5-AE7B13158E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8120063" y="4318000"/>
                        <a:ext cx="390525" cy="50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对象 81">
            <a:extLst>
              <a:ext uri="{FF2B5EF4-FFF2-40B4-BE49-F238E27FC236}">
                <a16:creationId xmlns:a16="http://schemas.microsoft.com/office/drawing/2014/main" id="{1446C505-064F-0F1E-F346-07F80FFF1F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524525"/>
              </p:ext>
            </p:extLst>
          </p:nvPr>
        </p:nvGraphicFramePr>
        <p:xfrm>
          <a:off x="8116694" y="4743755"/>
          <a:ext cx="317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26720" imgH="177325" progId="Equation.DSMT4">
                  <p:embed/>
                </p:oleObj>
              </mc:Choice>
              <mc:Fallback>
                <p:oleObj name="Equation" r:id="rId29" imgW="126720" imgH="177325" progId="Equation.DSMT4">
                  <p:embed/>
                  <p:pic>
                    <p:nvPicPr>
                      <p:cNvPr id="82" name="对象 81">
                        <a:extLst>
                          <a:ext uri="{FF2B5EF4-FFF2-40B4-BE49-F238E27FC236}">
                            <a16:creationId xmlns:a16="http://schemas.microsoft.com/office/drawing/2014/main" id="{1446C505-064F-0F1E-F346-07F80FFF1F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116694" y="4743755"/>
                        <a:ext cx="3175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对象 82">
            <a:extLst>
              <a:ext uri="{FF2B5EF4-FFF2-40B4-BE49-F238E27FC236}">
                <a16:creationId xmlns:a16="http://schemas.microsoft.com/office/drawing/2014/main" id="{27E0622D-B263-0EEF-31BE-9A024E6877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714088"/>
              </p:ext>
            </p:extLst>
          </p:nvPr>
        </p:nvGraphicFramePr>
        <p:xfrm>
          <a:off x="8102358" y="5179047"/>
          <a:ext cx="3714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64880" imgH="177325" progId="Equation.DSMT4">
                  <p:embed/>
                </p:oleObj>
              </mc:Choice>
              <mc:Fallback>
                <p:oleObj name="Equation" r:id="rId30" imgW="164880" imgH="177325" progId="Equation.DSMT4">
                  <p:embed/>
                  <p:pic>
                    <p:nvPicPr>
                      <p:cNvPr id="83" name="对象 82">
                        <a:extLst>
                          <a:ext uri="{FF2B5EF4-FFF2-40B4-BE49-F238E27FC236}">
                            <a16:creationId xmlns:a16="http://schemas.microsoft.com/office/drawing/2014/main" id="{27E0622D-B263-0EEF-31BE-9A024E6877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102358" y="5179047"/>
                        <a:ext cx="371475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对象 83">
            <a:extLst>
              <a:ext uri="{FF2B5EF4-FFF2-40B4-BE49-F238E27FC236}">
                <a16:creationId xmlns:a16="http://schemas.microsoft.com/office/drawing/2014/main" id="{60033324-C163-802A-0C1C-9FB4B99CF6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441482"/>
              </p:ext>
            </p:extLst>
          </p:nvPr>
        </p:nvGraphicFramePr>
        <p:xfrm>
          <a:off x="8069263" y="5553075"/>
          <a:ext cx="38417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77480" imgH="228600" progId="Equation.DSMT4">
                  <p:embed/>
                </p:oleObj>
              </mc:Choice>
              <mc:Fallback>
                <p:oleObj name="Equation" r:id="rId31" imgW="177480" imgH="228600" progId="Equation.DSMT4">
                  <p:embed/>
                  <p:pic>
                    <p:nvPicPr>
                      <p:cNvPr id="84" name="对象 83">
                        <a:extLst>
                          <a:ext uri="{FF2B5EF4-FFF2-40B4-BE49-F238E27FC236}">
                            <a16:creationId xmlns:a16="http://schemas.microsoft.com/office/drawing/2014/main" id="{60033324-C163-802A-0C1C-9FB4B99CF6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8069263" y="5553075"/>
                        <a:ext cx="384175" cy="493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文本框 84">
            <a:extLst>
              <a:ext uri="{FF2B5EF4-FFF2-40B4-BE49-F238E27FC236}">
                <a16:creationId xmlns:a16="http://schemas.microsoft.com/office/drawing/2014/main" id="{4D7AD803-B7BA-DF79-48F7-1422D4322BCE}"/>
              </a:ext>
            </a:extLst>
          </p:cNvPr>
          <p:cNvSpPr txBox="1"/>
          <p:nvPr/>
        </p:nvSpPr>
        <p:spPr>
          <a:xfrm>
            <a:off x="1102046" y="5560938"/>
            <a:ext cx="39271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陀螺仪标定参考值：转台</a:t>
            </a:r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9B1F6ABD-9971-A1EE-6334-41E7266EDBF8}"/>
              </a:ext>
            </a:extLst>
          </p:cNvPr>
          <p:cNvSpPr txBox="1"/>
          <p:nvPr/>
        </p:nvSpPr>
        <p:spPr>
          <a:xfrm>
            <a:off x="1102046" y="6023331"/>
            <a:ext cx="2123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陀螺仪标定方法：</a:t>
            </a: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7CBBFC22-DB59-0483-DF69-1C63ADA4EF2E}"/>
              </a:ext>
            </a:extLst>
          </p:cNvPr>
          <p:cNvSpPr txBox="1"/>
          <p:nvPr/>
        </p:nvSpPr>
        <p:spPr>
          <a:xfrm>
            <a:off x="3065623" y="5994990"/>
            <a:ext cx="79071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依次绕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XYZ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三轴旋转一定角度，采集陀螺仪计的原始输出，重复几次取均值，利用标定方程计算参数。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93979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>
            <a:extLst>
              <a:ext uri="{FF2B5EF4-FFF2-40B4-BE49-F238E27FC236}">
                <a16:creationId xmlns:a16="http://schemas.microsoft.com/office/drawing/2014/main" id="{E80A23C0-22DE-1B1F-E38E-A6E56E9270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5298627" y="325802"/>
            <a:ext cx="5402852" cy="7070314"/>
          </a:xfrm>
          <a:prstGeom prst="rect">
            <a:avLst/>
          </a:prstGeom>
        </p:spPr>
      </p:pic>
      <p:sp>
        <p:nvSpPr>
          <p:cNvPr id="16" name="!!文本框 14">
            <a:hlinkClick r:id="rId11"/>
            <a:extLst>
              <a:ext uri="{FF2B5EF4-FFF2-40B4-BE49-F238E27FC236}">
                <a16:creationId xmlns:a16="http://schemas.microsoft.com/office/drawing/2014/main" id="{9E8129D5-3C6E-3037-8472-82C1EFDA2D90}"/>
              </a:ext>
            </a:extLst>
          </p:cNvPr>
          <p:cNvSpPr txBox="1"/>
          <p:nvPr/>
        </p:nvSpPr>
        <p:spPr>
          <a:xfrm>
            <a:off x="3423905" y="574846"/>
            <a:ext cx="53441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姿态表示方法</a:t>
            </a:r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48FF6067-5E8A-2FD0-BB37-7C421E4E4BC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794505" y="674324"/>
            <a:ext cx="314463" cy="22350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序号">
            <a:extLst>
              <a:ext uri="{FF2B5EF4-FFF2-40B4-BE49-F238E27FC236}">
                <a16:creationId xmlns:a16="http://schemas.microsoft.com/office/drawing/2014/main" id="{C7367EF3-2EFB-1715-64E4-35BB4B57409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63489" y="484113"/>
            <a:ext cx="3308486" cy="59566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23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STEPDOWN ALG.</a:t>
            </a:r>
            <a:endParaRPr lang="zh-CN" altLang="en-US" sz="23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Oval 4">
            <a:extLst>
              <a:ext uri="{FF2B5EF4-FFF2-40B4-BE49-F238E27FC236}">
                <a16:creationId xmlns:a16="http://schemas.microsoft.com/office/drawing/2014/main" id="{07B6D5A1-95D5-1B9F-FD48-859FF20AD89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43480" y="1098477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!!平滑1">
            <a:extLst>
              <a:ext uri="{FF2B5EF4-FFF2-40B4-BE49-F238E27FC236}">
                <a16:creationId xmlns:a16="http://schemas.microsoft.com/office/drawing/2014/main" id="{9A334626-0E47-E142-513F-C80BFA14DCE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5400000">
            <a:off x="6030057" y="2220056"/>
            <a:ext cx="131885" cy="914400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556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09B1B-1475-9DA3-9276-E297F520C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336" y="418628"/>
            <a:ext cx="2232614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!!平滑3">
            <a:extLst>
              <a:ext uri="{FF2B5EF4-FFF2-40B4-BE49-F238E27FC236}">
                <a16:creationId xmlns:a16="http://schemas.microsoft.com/office/drawing/2014/main" id="{62225EB4-0A1D-BB89-D58B-AD51443DB33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V="1">
            <a:off x="1107573" y="1088035"/>
            <a:ext cx="3028990" cy="920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91000"/>
                  <a:lumOff val="9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0D63C66-D88C-E43A-531F-60B167483450}"/>
              </a:ext>
            </a:extLst>
          </p:cNvPr>
          <p:cNvSpPr txBox="1"/>
          <p:nvPr/>
        </p:nvSpPr>
        <p:spPr>
          <a:xfrm>
            <a:off x="225766" y="3766181"/>
            <a:ext cx="23419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欧拉角：</a:t>
            </a:r>
          </a:p>
        </p:txBody>
      </p:sp>
      <p:sp>
        <p:nvSpPr>
          <p:cNvPr id="41" name="Oval 4">
            <a:extLst>
              <a:ext uri="{FF2B5EF4-FFF2-40B4-BE49-F238E27FC236}">
                <a16:creationId xmlns:a16="http://schemas.microsoft.com/office/drawing/2014/main" id="{A1107F3B-9F2F-7B97-33C5-A13AFB622B4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75526" y="1098066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E375B40-9959-E36B-AA6B-E634D17F03A0}"/>
              </a:ext>
            </a:extLst>
          </p:cNvPr>
          <p:cNvSpPr txBox="1"/>
          <p:nvPr/>
        </p:nvSpPr>
        <p:spPr>
          <a:xfrm>
            <a:off x="225766" y="4324290"/>
            <a:ext cx="23419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方向余弦矩阵：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935FA96-2C80-5E5A-34AD-DBEE1BE7C759}"/>
              </a:ext>
            </a:extLst>
          </p:cNvPr>
          <p:cNvSpPr txBox="1"/>
          <p:nvPr/>
        </p:nvSpPr>
        <p:spPr>
          <a:xfrm>
            <a:off x="225766" y="4913756"/>
            <a:ext cx="23419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四元数：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0F1AF53-5F99-6451-455E-6556C605FCE2}"/>
              </a:ext>
            </a:extLst>
          </p:cNvPr>
          <p:cNvSpPr txBox="1"/>
          <p:nvPr/>
        </p:nvSpPr>
        <p:spPr>
          <a:xfrm>
            <a:off x="225765" y="5522119"/>
            <a:ext cx="23419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等效旋转矢量：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A0175DF-C16B-B8DE-5375-BB614DC6CDF5}"/>
              </a:ext>
            </a:extLst>
          </p:cNvPr>
          <p:cNvSpPr txBox="1"/>
          <p:nvPr/>
        </p:nvSpPr>
        <p:spPr>
          <a:xfrm>
            <a:off x="323595" y="1585636"/>
            <a:ext cx="3931221" cy="1422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姿态表示：坐标系间的转动关系，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即四种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姿态表示方法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本质上就是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坐标系间的变化方法</a:t>
            </a:r>
          </a:p>
        </p:txBody>
      </p:sp>
      <p:graphicFrame>
        <p:nvGraphicFramePr>
          <p:cNvPr id="21" name="对象 20">
            <a:extLst>
              <a:ext uri="{FF2B5EF4-FFF2-40B4-BE49-F238E27FC236}">
                <a16:creationId xmlns:a16="http://schemas.microsoft.com/office/drawing/2014/main" id="{09255EEF-61BA-B339-F6B9-199297FBFE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268721"/>
              </p:ext>
            </p:extLst>
          </p:nvPr>
        </p:nvGraphicFramePr>
        <p:xfrm>
          <a:off x="2524850" y="3800515"/>
          <a:ext cx="33496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52280" imgH="164880" progId="Equation.DSMT4">
                  <p:embed/>
                </p:oleObj>
              </mc:Choice>
              <mc:Fallback>
                <p:oleObj name="Equation" r:id="rId13" imgW="152280" imgH="164880" progId="Equation.DSMT4">
                  <p:embed/>
                  <p:pic>
                    <p:nvPicPr>
                      <p:cNvPr id="67" name="对象 66">
                        <a:extLst>
                          <a:ext uri="{FF2B5EF4-FFF2-40B4-BE49-F238E27FC236}">
                            <a16:creationId xmlns:a16="http://schemas.microsoft.com/office/drawing/2014/main" id="{DE0964A5-9DE8-47B5-7449-45C2A28B39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524850" y="3800515"/>
                        <a:ext cx="334963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>
            <a:extLst>
              <a:ext uri="{FF2B5EF4-FFF2-40B4-BE49-F238E27FC236}">
                <a16:creationId xmlns:a16="http://schemas.microsoft.com/office/drawing/2014/main" id="{F86015D3-6692-0D2A-5BD9-BD6C5890D1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303624"/>
              </p:ext>
            </p:extLst>
          </p:nvPr>
        </p:nvGraphicFramePr>
        <p:xfrm>
          <a:off x="3019093" y="3742775"/>
          <a:ext cx="317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26720" imgH="177480" progId="Equation.DSMT4">
                  <p:embed/>
                </p:oleObj>
              </mc:Choice>
              <mc:Fallback>
                <p:oleObj name="Equation" r:id="rId15" imgW="126720" imgH="177480" progId="Equation.DSMT4">
                  <p:embed/>
                  <p:pic>
                    <p:nvPicPr>
                      <p:cNvPr id="68" name="对象 67">
                        <a:extLst>
                          <a:ext uri="{FF2B5EF4-FFF2-40B4-BE49-F238E27FC236}">
                            <a16:creationId xmlns:a16="http://schemas.microsoft.com/office/drawing/2014/main" id="{35E40B7D-3D05-9A35-5468-937A136E66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019093" y="3742775"/>
                        <a:ext cx="3175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对象 31">
            <a:extLst>
              <a:ext uri="{FF2B5EF4-FFF2-40B4-BE49-F238E27FC236}">
                <a16:creationId xmlns:a16="http://schemas.microsoft.com/office/drawing/2014/main" id="{162A3EDE-A99D-4205-28DC-D17591933A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180445"/>
              </p:ext>
            </p:extLst>
          </p:nvPr>
        </p:nvGraphicFramePr>
        <p:xfrm>
          <a:off x="3546673" y="3742775"/>
          <a:ext cx="2857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26720" imgH="203040" progId="Equation.DSMT4">
                  <p:embed/>
                </p:oleObj>
              </mc:Choice>
              <mc:Fallback>
                <p:oleObj name="Equation" r:id="rId17" imgW="126720" imgH="203040" progId="Equation.DSMT4">
                  <p:embed/>
                  <p:pic>
                    <p:nvPicPr>
                      <p:cNvPr id="69" name="对象 68">
                        <a:extLst>
                          <a:ext uri="{FF2B5EF4-FFF2-40B4-BE49-F238E27FC236}">
                            <a16:creationId xmlns:a16="http://schemas.microsoft.com/office/drawing/2014/main" id="{703D6A25-CA32-5A81-DB85-8830AD2F13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546673" y="3742775"/>
                        <a:ext cx="28575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对象 32">
            <a:extLst>
              <a:ext uri="{FF2B5EF4-FFF2-40B4-BE49-F238E27FC236}">
                <a16:creationId xmlns:a16="http://schemas.microsoft.com/office/drawing/2014/main" id="{DDED22FF-1FDF-F731-D20E-98BD97799B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579165"/>
              </p:ext>
            </p:extLst>
          </p:nvPr>
        </p:nvGraphicFramePr>
        <p:xfrm>
          <a:off x="2454999" y="4255003"/>
          <a:ext cx="474663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15640" imgH="241200" progId="Equation.DSMT4">
                  <p:embed/>
                </p:oleObj>
              </mc:Choice>
              <mc:Fallback>
                <p:oleObj name="Equation" r:id="rId19" imgW="215640" imgH="241200" progId="Equation.DSMT4">
                  <p:embed/>
                  <p:pic>
                    <p:nvPicPr>
                      <p:cNvPr id="67" name="对象 66">
                        <a:extLst>
                          <a:ext uri="{FF2B5EF4-FFF2-40B4-BE49-F238E27FC236}">
                            <a16:creationId xmlns:a16="http://schemas.microsoft.com/office/drawing/2014/main" id="{DE0964A5-9DE8-47B5-7449-45C2A28B39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454999" y="4255003"/>
                        <a:ext cx="474663" cy="528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对象 35">
            <a:extLst>
              <a:ext uri="{FF2B5EF4-FFF2-40B4-BE49-F238E27FC236}">
                <a16:creationId xmlns:a16="http://schemas.microsoft.com/office/drawing/2014/main" id="{171C18B3-AEA2-1F89-C467-C0BCB8DF3F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996567"/>
              </p:ext>
            </p:extLst>
          </p:nvPr>
        </p:nvGraphicFramePr>
        <p:xfrm>
          <a:off x="2506663" y="4838700"/>
          <a:ext cx="4191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90440" imgH="241200" progId="Equation.DSMT4">
                  <p:embed/>
                </p:oleObj>
              </mc:Choice>
              <mc:Fallback>
                <p:oleObj name="Equation" r:id="rId21" imgW="190440" imgH="241200" progId="Equation.DSMT4">
                  <p:embed/>
                  <p:pic>
                    <p:nvPicPr>
                      <p:cNvPr id="33" name="对象 32">
                        <a:extLst>
                          <a:ext uri="{FF2B5EF4-FFF2-40B4-BE49-F238E27FC236}">
                            <a16:creationId xmlns:a16="http://schemas.microsoft.com/office/drawing/2014/main" id="{DDED22FF-1FDF-F731-D20E-98BD97799B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506663" y="4838700"/>
                        <a:ext cx="419100" cy="528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对象 36">
            <a:extLst>
              <a:ext uri="{FF2B5EF4-FFF2-40B4-BE49-F238E27FC236}">
                <a16:creationId xmlns:a16="http://schemas.microsoft.com/office/drawing/2014/main" id="{2B541938-743E-BBF1-D802-B7555529E9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11271"/>
              </p:ext>
            </p:extLst>
          </p:nvPr>
        </p:nvGraphicFramePr>
        <p:xfrm>
          <a:off x="2479675" y="5445125"/>
          <a:ext cx="474663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15640" imgH="241200" progId="Equation.DSMT4">
                  <p:embed/>
                </p:oleObj>
              </mc:Choice>
              <mc:Fallback>
                <p:oleObj name="Equation" r:id="rId23" imgW="215640" imgH="241200" progId="Equation.DSMT4">
                  <p:embed/>
                  <p:pic>
                    <p:nvPicPr>
                      <p:cNvPr id="36" name="对象 35">
                        <a:extLst>
                          <a:ext uri="{FF2B5EF4-FFF2-40B4-BE49-F238E27FC236}">
                            <a16:creationId xmlns:a16="http://schemas.microsoft.com/office/drawing/2014/main" id="{171C18B3-AEA2-1F89-C467-C0BCB8DF3F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479675" y="5445125"/>
                        <a:ext cx="474663" cy="528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5286391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EAFFBAA-C3A3-849B-1401-1B81C10EFD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5466470" y="195505"/>
            <a:ext cx="5402852" cy="7482115"/>
          </a:xfrm>
          <a:prstGeom prst="rect">
            <a:avLst/>
          </a:prstGeom>
        </p:spPr>
      </p:pic>
      <p:sp>
        <p:nvSpPr>
          <p:cNvPr id="16" name="!!文本框 14">
            <a:hlinkClick r:id="rId11"/>
            <a:extLst>
              <a:ext uri="{FF2B5EF4-FFF2-40B4-BE49-F238E27FC236}">
                <a16:creationId xmlns:a16="http://schemas.microsoft.com/office/drawing/2014/main" id="{9E8129D5-3C6E-3037-8472-82C1EFDA2D90}"/>
              </a:ext>
            </a:extLst>
          </p:cNvPr>
          <p:cNvSpPr txBox="1"/>
          <p:nvPr/>
        </p:nvSpPr>
        <p:spPr>
          <a:xfrm>
            <a:off x="3423905" y="574846"/>
            <a:ext cx="53441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姿态更新算法</a:t>
            </a:r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48FF6067-5E8A-2FD0-BB37-7C421E4E4BC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794505" y="674324"/>
            <a:ext cx="314463" cy="22350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序号">
            <a:extLst>
              <a:ext uri="{FF2B5EF4-FFF2-40B4-BE49-F238E27FC236}">
                <a16:creationId xmlns:a16="http://schemas.microsoft.com/office/drawing/2014/main" id="{C7367EF3-2EFB-1715-64E4-35BB4B57409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63489" y="484113"/>
            <a:ext cx="3308486" cy="59566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23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STEPDOWN ALG.</a:t>
            </a:r>
            <a:endParaRPr lang="zh-CN" altLang="en-US" sz="23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Oval 4">
            <a:extLst>
              <a:ext uri="{FF2B5EF4-FFF2-40B4-BE49-F238E27FC236}">
                <a16:creationId xmlns:a16="http://schemas.microsoft.com/office/drawing/2014/main" id="{07B6D5A1-95D5-1B9F-FD48-859FF20AD89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43480" y="1098477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!!平滑1">
            <a:extLst>
              <a:ext uri="{FF2B5EF4-FFF2-40B4-BE49-F238E27FC236}">
                <a16:creationId xmlns:a16="http://schemas.microsoft.com/office/drawing/2014/main" id="{9A334626-0E47-E142-513F-C80BFA14DCE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5400000">
            <a:off x="6030057" y="2220056"/>
            <a:ext cx="131885" cy="914400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556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09B1B-1475-9DA3-9276-E297F520C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336" y="418628"/>
            <a:ext cx="2232614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!!平滑3">
            <a:extLst>
              <a:ext uri="{FF2B5EF4-FFF2-40B4-BE49-F238E27FC236}">
                <a16:creationId xmlns:a16="http://schemas.microsoft.com/office/drawing/2014/main" id="{62225EB4-0A1D-BB89-D58B-AD51443DB33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V="1">
            <a:off x="1107573" y="1088035"/>
            <a:ext cx="3028990" cy="920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91000"/>
                  <a:lumOff val="9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Oval 4">
            <a:extLst>
              <a:ext uri="{FF2B5EF4-FFF2-40B4-BE49-F238E27FC236}">
                <a16:creationId xmlns:a16="http://schemas.microsoft.com/office/drawing/2014/main" id="{A1107F3B-9F2F-7B97-33C5-A13AFB622B4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75526" y="1098066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935FA96-2C80-5E5A-34AD-DBEE1BE7C759}"/>
              </a:ext>
            </a:extLst>
          </p:cNvPr>
          <p:cNvSpPr txBox="1"/>
          <p:nvPr/>
        </p:nvSpPr>
        <p:spPr>
          <a:xfrm>
            <a:off x="160515" y="2701630"/>
            <a:ext cx="32326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利用四元数进行姿态更新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参考坐标系为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A0175DF-C16B-B8DE-5375-BB614DC6CDF5}"/>
              </a:ext>
            </a:extLst>
          </p:cNvPr>
          <p:cNvSpPr txBox="1"/>
          <p:nvPr/>
        </p:nvSpPr>
        <p:spPr>
          <a:xfrm>
            <a:off x="191305" y="1357036"/>
            <a:ext cx="4088598" cy="961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姿态更新：利用上一时刻的姿态与陀螺仪输出推算当前时刻姿态。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6" name="对象 35">
            <a:extLst>
              <a:ext uri="{FF2B5EF4-FFF2-40B4-BE49-F238E27FC236}">
                <a16:creationId xmlns:a16="http://schemas.microsoft.com/office/drawing/2014/main" id="{171C18B3-AEA2-1F89-C467-C0BCB8DF3F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949351"/>
              </p:ext>
            </p:extLst>
          </p:nvPr>
        </p:nvGraphicFramePr>
        <p:xfrm>
          <a:off x="79894" y="3480560"/>
          <a:ext cx="4292081" cy="635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714320" imgH="253800" progId="Equation.DSMT4">
                  <p:embed/>
                </p:oleObj>
              </mc:Choice>
              <mc:Fallback>
                <p:oleObj name="Equation" r:id="rId13" imgW="1714320" imgH="253800" progId="Equation.DSMT4">
                  <p:embed/>
                  <p:pic>
                    <p:nvPicPr>
                      <p:cNvPr id="36" name="对象 35">
                        <a:extLst>
                          <a:ext uri="{FF2B5EF4-FFF2-40B4-BE49-F238E27FC236}">
                            <a16:creationId xmlns:a16="http://schemas.microsoft.com/office/drawing/2014/main" id="{171C18B3-AEA2-1F89-C467-C0BCB8DF3F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9894" y="3480560"/>
                        <a:ext cx="4292081" cy="635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AADE62D8-F327-5103-A9F0-6246E44F5ABC}"/>
              </a:ext>
            </a:extLst>
          </p:cNvPr>
          <p:cNvSpPr txBox="1"/>
          <p:nvPr/>
        </p:nvSpPr>
        <p:spPr>
          <a:xfrm>
            <a:off x="1004046" y="4309097"/>
            <a:ext cx="32326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地球自转（对于车载低动态来说，变化很小，可以间隔很长时间更新）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3AABE47-79AD-F48A-0EFA-FCFEDC0C26C6}"/>
              </a:ext>
            </a:extLst>
          </p:cNvPr>
          <p:cNvSpPr txBox="1"/>
          <p:nvPr/>
        </p:nvSpPr>
        <p:spPr>
          <a:xfrm>
            <a:off x="1026949" y="5454076"/>
            <a:ext cx="24721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前一时刻的姿态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9F11DE8-E218-1D28-5462-E88899D2BA3C}"/>
              </a:ext>
            </a:extLst>
          </p:cNvPr>
          <p:cNvSpPr txBox="1"/>
          <p:nvPr/>
        </p:nvSpPr>
        <p:spPr>
          <a:xfrm>
            <a:off x="1021562" y="6019944"/>
            <a:ext cx="32326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当前时刻相对于前一时刻姿态变化量（即陀螺仪输出量）</a:t>
            </a:r>
          </a:p>
        </p:txBody>
      </p:sp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224BDC60-7F49-F93D-88C4-737C22CAD7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687273"/>
              </p:ext>
            </p:extLst>
          </p:nvPr>
        </p:nvGraphicFramePr>
        <p:xfrm>
          <a:off x="172699" y="4368566"/>
          <a:ext cx="8985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68280" imgH="253800" progId="Equation.DSMT4">
                  <p:embed/>
                </p:oleObj>
              </mc:Choice>
              <mc:Fallback>
                <p:oleObj name="Equation" r:id="rId15" imgW="368280" imgH="253800" progId="Equation.DSMT4">
                  <p:embed/>
                  <p:pic>
                    <p:nvPicPr>
                      <p:cNvPr id="36" name="对象 35">
                        <a:extLst>
                          <a:ext uri="{FF2B5EF4-FFF2-40B4-BE49-F238E27FC236}">
                            <a16:creationId xmlns:a16="http://schemas.microsoft.com/office/drawing/2014/main" id="{171C18B3-AEA2-1F89-C467-C0BCB8DF3F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72699" y="4368566"/>
                        <a:ext cx="898525" cy="61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extLst>
              <a:ext uri="{FF2B5EF4-FFF2-40B4-BE49-F238E27FC236}">
                <a16:creationId xmlns:a16="http://schemas.microsoft.com/office/drawing/2014/main" id="{09643CB2-04E3-B72B-BD32-EDEDC08363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724869"/>
              </p:ext>
            </p:extLst>
          </p:nvPr>
        </p:nvGraphicFramePr>
        <p:xfrm>
          <a:off x="157617" y="5381625"/>
          <a:ext cx="928688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80880" imgH="253800" progId="Equation.DSMT4">
                  <p:embed/>
                </p:oleObj>
              </mc:Choice>
              <mc:Fallback>
                <p:oleObj name="Equation" r:id="rId17" imgW="380880" imgH="253800" progId="Equation.DSMT4">
                  <p:embed/>
                  <p:pic>
                    <p:nvPicPr>
                      <p:cNvPr id="36" name="对象 35">
                        <a:extLst>
                          <a:ext uri="{FF2B5EF4-FFF2-40B4-BE49-F238E27FC236}">
                            <a16:creationId xmlns:a16="http://schemas.microsoft.com/office/drawing/2014/main" id="{171C18B3-AEA2-1F89-C467-C0BCB8DF3F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7617" y="5381625"/>
                        <a:ext cx="928688" cy="61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>
            <a:extLst>
              <a:ext uri="{FF2B5EF4-FFF2-40B4-BE49-F238E27FC236}">
                <a16:creationId xmlns:a16="http://schemas.microsoft.com/office/drawing/2014/main" id="{2ED879A4-3CD3-A503-280A-2644A9DE7C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840881"/>
              </p:ext>
            </p:extLst>
          </p:nvPr>
        </p:nvGraphicFramePr>
        <p:xfrm>
          <a:off x="191304" y="6009622"/>
          <a:ext cx="928687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80880" imgH="253800" progId="Equation.DSMT4">
                  <p:embed/>
                </p:oleObj>
              </mc:Choice>
              <mc:Fallback>
                <p:oleObj name="Equation" r:id="rId19" imgW="380880" imgH="253800" progId="Equation.DSMT4">
                  <p:embed/>
                  <p:pic>
                    <p:nvPicPr>
                      <p:cNvPr id="17" name="对象 16">
                        <a:extLst>
                          <a:ext uri="{FF2B5EF4-FFF2-40B4-BE49-F238E27FC236}">
                            <a16:creationId xmlns:a16="http://schemas.microsoft.com/office/drawing/2014/main" id="{09643CB2-04E3-B72B-BD32-EDEDC08363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91304" y="6009622"/>
                        <a:ext cx="928687" cy="61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679791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!!文本框 14">
            <a:hlinkClick r:id="rId10"/>
            <a:extLst>
              <a:ext uri="{FF2B5EF4-FFF2-40B4-BE49-F238E27FC236}">
                <a16:creationId xmlns:a16="http://schemas.microsoft.com/office/drawing/2014/main" id="{9E8129D5-3C6E-3037-8472-82C1EFDA2D90}"/>
              </a:ext>
            </a:extLst>
          </p:cNvPr>
          <p:cNvSpPr txBox="1"/>
          <p:nvPr/>
        </p:nvSpPr>
        <p:spPr>
          <a:xfrm>
            <a:off x="3423905" y="574846"/>
            <a:ext cx="53441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速度更新算法</a:t>
            </a:r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48FF6067-5E8A-2FD0-BB37-7C421E4E4BC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794505" y="674324"/>
            <a:ext cx="314463" cy="22350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序号">
            <a:extLst>
              <a:ext uri="{FF2B5EF4-FFF2-40B4-BE49-F238E27FC236}">
                <a16:creationId xmlns:a16="http://schemas.microsoft.com/office/drawing/2014/main" id="{C7367EF3-2EFB-1715-64E4-35BB4B57409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63489" y="484113"/>
            <a:ext cx="3308486" cy="59566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23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STEPDOWN ALG.</a:t>
            </a:r>
            <a:endParaRPr lang="zh-CN" altLang="en-US" sz="23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Oval 4">
            <a:extLst>
              <a:ext uri="{FF2B5EF4-FFF2-40B4-BE49-F238E27FC236}">
                <a16:creationId xmlns:a16="http://schemas.microsoft.com/office/drawing/2014/main" id="{07B6D5A1-95D5-1B9F-FD48-859FF20AD89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43480" y="1098477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!!平滑1">
            <a:extLst>
              <a:ext uri="{FF2B5EF4-FFF2-40B4-BE49-F238E27FC236}">
                <a16:creationId xmlns:a16="http://schemas.microsoft.com/office/drawing/2014/main" id="{9A334626-0E47-E142-513F-C80BFA14DCE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5400000">
            <a:off x="6030057" y="2220056"/>
            <a:ext cx="131885" cy="914400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556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09B1B-1475-9DA3-9276-E297F520C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336" y="418628"/>
            <a:ext cx="2232614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!!平滑3">
            <a:extLst>
              <a:ext uri="{FF2B5EF4-FFF2-40B4-BE49-F238E27FC236}">
                <a16:creationId xmlns:a16="http://schemas.microsoft.com/office/drawing/2014/main" id="{62225EB4-0A1D-BB89-D58B-AD51443DB33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V="1">
            <a:off x="1107573" y="1088035"/>
            <a:ext cx="3028990" cy="920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91000"/>
                  <a:lumOff val="9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Oval 4">
            <a:extLst>
              <a:ext uri="{FF2B5EF4-FFF2-40B4-BE49-F238E27FC236}">
                <a16:creationId xmlns:a16="http://schemas.microsoft.com/office/drawing/2014/main" id="{A1107F3B-9F2F-7B97-33C5-A13AFB622B4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75526" y="1098066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A0175DF-C16B-B8DE-5375-BB614DC6CDF5}"/>
              </a:ext>
            </a:extLst>
          </p:cNvPr>
          <p:cNvSpPr txBox="1"/>
          <p:nvPr/>
        </p:nvSpPr>
        <p:spPr>
          <a:xfrm>
            <a:off x="191305" y="1357036"/>
            <a:ext cx="4088598" cy="961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速度更新：利用上一时刻的速度与姿态输出推算当前时刻速度。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6" name="对象 35">
            <a:extLst>
              <a:ext uri="{FF2B5EF4-FFF2-40B4-BE49-F238E27FC236}">
                <a16:creationId xmlns:a16="http://schemas.microsoft.com/office/drawing/2014/main" id="{171C18B3-AEA2-1F89-C467-C0BCB8DF3F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777007"/>
              </p:ext>
            </p:extLst>
          </p:nvPr>
        </p:nvGraphicFramePr>
        <p:xfrm>
          <a:off x="174625" y="3479800"/>
          <a:ext cx="4100513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38000" imgH="253800" progId="Equation.DSMT4">
                  <p:embed/>
                </p:oleObj>
              </mc:Choice>
              <mc:Fallback>
                <p:oleObj name="Equation" r:id="rId12" imgW="1638000" imgH="253800" progId="Equation.DSMT4">
                  <p:embed/>
                  <p:pic>
                    <p:nvPicPr>
                      <p:cNvPr id="36" name="对象 35">
                        <a:extLst>
                          <a:ext uri="{FF2B5EF4-FFF2-40B4-BE49-F238E27FC236}">
                            <a16:creationId xmlns:a16="http://schemas.microsoft.com/office/drawing/2014/main" id="{171C18B3-AEA2-1F89-C467-C0BCB8DF3F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74625" y="3479800"/>
                        <a:ext cx="4100513" cy="636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AADE62D8-F327-5103-A9F0-6246E44F5ABC}"/>
              </a:ext>
            </a:extLst>
          </p:cNvPr>
          <p:cNvSpPr txBox="1"/>
          <p:nvPr/>
        </p:nvSpPr>
        <p:spPr>
          <a:xfrm>
            <a:off x="1360553" y="4921544"/>
            <a:ext cx="32326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比力积分速度增量，由加速度计速度增量推算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3AABE47-79AD-F48A-0EFA-FCFEDC0C26C6}"/>
              </a:ext>
            </a:extLst>
          </p:cNvPr>
          <p:cNvSpPr txBox="1"/>
          <p:nvPr/>
        </p:nvSpPr>
        <p:spPr>
          <a:xfrm>
            <a:off x="1360553" y="4401294"/>
            <a:ext cx="24721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前一时刻的速度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9F11DE8-E218-1D28-5462-E88899D2BA3C}"/>
              </a:ext>
            </a:extLst>
          </p:cNvPr>
          <p:cNvSpPr txBox="1"/>
          <p:nvPr/>
        </p:nvSpPr>
        <p:spPr>
          <a:xfrm>
            <a:off x="1333369" y="5668459"/>
            <a:ext cx="32326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有害加速度速度增量，由地球重力和科氏加速度推算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15ECF5A-B3A7-E1FD-8484-C420674D1DE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6200000">
            <a:off x="5458919" y="226359"/>
            <a:ext cx="5417954" cy="7371462"/>
          </a:xfrm>
          <a:prstGeom prst="rect">
            <a:avLst/>
          </a:prstGeom>
        </p:spPr>
      </p:pic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CE6490B4-CDAA-E17F-F84B-1E7032DBBE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358504"/>
              </p:ext>
            </p:extLst>
          </p:nvPr>
        </p:nvGraphicFramePr>
        <p:xfrm>
          <a:off x="310829" y="4319039"/>
          <a:ext cx="604837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41200" imgH="253800" progId="Equation.DSMT4">
                  <p:embed/>
                </p:oleObj>
              </mc:Choice>
              <mc:Fallback>
                <p:oleObj name="Equation" r:id="rId15" imgW="241200" imgH="253800" progId="Equation.DSMT4">
                  <p:embed/>
                  <p:pic>
                    <p:nvPicPr>
                      <p:cNvPr id="36" name="对象 35">
                        <a:extLst>
                          <a:ext uri="{FF2B5EF4-FFF2-40B4-BE49-F238E27FC236}">
                            <a16:creationId xmlns:a16="http://schemas.microsoft.com/office/drawing/2014/main" id="{171C18B3-AEA2-1F89-C467-C0BCB8DF3F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10829" y="4319039"/>
                        <a:ext cx="604837" cy="636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2A18EA1A-345E-3618-E49C-54036A429B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144351"/>
              </p:ext>
            </p:extLst>
          </p:nvPr>
        </p:nvGraphicFramePr>
        <p:xfrm>
          <a:off x="57215" y="4955627"/>
          <a:ext cx="92075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68280" imgH="253800" progId="Equation.DSMT4">
                  <p:embed/>
                </p:oleObj>
              </mc:Choice>
              <mc:Fallback>
                <p:oleObj name="Equation" r:id="rId17" imgW="368280" imgH="253800" progId="Equation.DSMT4">
                  <p:embed/>
                  <p:pic>
                    <p:nvPicPr>
                      <p:cNvPr id="6" name="对象 5">
                        <a:extLst>
                          <a:ext uri="{FF2B5EF4-FFF2-40B4-BE49-F238E27FC236}">
                            <a16:creationId xmlns:a16="http://schemas.microsoft.com/office/drawing/2014/main" id="{CE6490B4-CDAA-E17F-F84B-1E7032DBBE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7215" y="4955627"/>
                        <a:ext cx="920750" cy="636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C2306ABF-C729-2697-5576-D0831E70E9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674484"/>
              </p:ext>
            </p:extLst>
          </p:nvPr>
        </p:nvGraphicFramePr>
        <p:xfrm>
          <a:off x="57215" y="5626178"/>
          <a:ext cx="1303338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520560" imgH="253800" progId="Equation.DSMT4">
                  <p:embed/>
                </p:oleObj>
              </mc:Choice>
              <mc:Fallback>
                <p:oleObj name="Equation" r:id="rId19" imgW="520560" imgH="253800" progId="Equation.DSMT4">
                  <p:embed/>
                  <p:pic>
                    <p:nvPicPr>
                      <p:cNvPr id="9" name="对象 8">
                        <a:extLst>
                          <a:ext uri="{FF2B5EF4-FFF2-40B4-BE49-F238E27FC236}">
                            <a16:creationId xmlns:a16="http://schemas.microsoft.com/office/drawing/2014/main" id="{2A18EA1A-345E-3618-E49C-54036A429B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7215" y="5626178"/>
                        <a:ext cx="1303338" cy="636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081280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!!文本框 14">
            <a:extLst>
              <a:ext uri="{FF2B5EF4-FFF2-40B4-BE49-F238E27FC236}">
                <a16:creationId xmlns:a16="http://schemas.microsoft.com/office/drawing/2014/main" id="{9E8129D5-3C6E-3037-8472-82C1EFDA2D90}"/>
              </a:ext>
            </a:extLst>
          </p:cNvPr>
          <p:cNvSpPr txBox="1"/>
          <p:nvPr/>
        </p:nvSpPr>
        <p:spPr>
          <a:xfrm>
            <a:off x="3423905" y="574846"/>
            <a:ext cx="53441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INS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机械编排</a:t>
            </a:r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48FF6067-5E8A-2FD0-BB37-7C421E4E4BC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794505" y="674324"/>
            <a:ext cx="314463" cy="22350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序号">
            <a:extLst>
              <a:ext uri="{FF2B5EF4-FFF2-40B4-BE49-F238E27FC236}">
                <a16:creationId xmlns:a16="http://schemas.microsoft.com/office/drawing/2014/main" id="{C7367EF3-2EFB-1715-64E4-35BB4B57409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63489" y="484113"/>
            <a:ext cx="3308486" cy="59566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23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IMU NAVI.</a:t>
            </a:r>
            <a:endParaRPr lang="zh-CN" altLang="en-US" sz="23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Oval 4">
            <a:extLst>
              <a:ext uri="{FF2B5EF4-FFF2-40B4-BE49-F238E27FC236}">
                <a16:creationId xmlns:a16="http://schemas.microsoft.com/office/drawing/2014/main" id="{07B6D5A1-95D5-1B9F-FD48-859FF20AD89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43480" y="1098477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!!平滑1">
            <a:extLst>
              <a:ext uri="{FF2B5EF4-FFF2-40B4-BE49-F238E27FC236}">
                <a16:creationId xmlns:a16="http://schemas.microsoft.com/office/drawing/2014/main" id="{9A334626-0E47-E142-513F-C80BFA14DCE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5400000">
            <a:off x="6030057" y="2220056"/>
            <a:ext cx="131885" cy="914400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556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09B1B-1475-9DA3-9276-E297F520C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336" y="418628"/>
            <a:ext cx="2232614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!!平滑3">
            <a:extLst>
              <a:ext uri="{FF2B5EF4-FFF2-40B4-BE49-F238E27FC236}">
                <a16:creationId xmlns:a16="http://schemas.microsoft.com/office/drawing/2014/main" id="{62225EB4-0A1D-BB89-D58B-AD51443DB33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V="1">
            <a:off x="1107573" y="1088036"/>
            <a:ext cx="2047583" cy="920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91000"/>
                  <a:lumOff val="9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Oval 4">
            <a:extLst>
              <a:ext uri="{FF2B5EF4-FFF2-40B4-BE49-F238E27FC236}">
                <a16:creationId xmlns:a16="http://schemas.microsoft.com/office/drawing/2014/main" id="{A1107F3B-9F2F-7B97-33C5-A13AFB622B4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75526" y="1098066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1B2B6094-3C42-FE81-5D50-F880E746896C}"/>
              </a:ext>
            </a:extLst>
          </p:cNvPr>
          <p:cNvGrpSpPr/>
          <p:nvPr/>
        </p:nvGrpSpPr>
        <p:grpSpPr>
          <a:xfrm>
            <a:off x="494350" y="1627235"/>
            <a:ext cx="10058400" cy="4404059"/>
            <a:chOff x="1066800" y="129841"/>
            <a:chExt cx="10058400" cy="4404059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010445A-7B25-B2A5-B14A-B2CF4D866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66800" y="2324100"/>
              <a:ext cx="10058400" cy="22098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CAE2DBE6-9C6E-6583-32B7-B26C13802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66800" y="129841"/>
              <a:ext cx="10058400" cy="2209800"/>
            </a:xfrm>
            <a:prstGeom prst="rect">
              <a:avLst/>
            </a:prstGeom>
          </p:spPr>
        </p:pic>
      </p:grpSp>
      <p:sp>
        <p:nvSpPr>
          <p:cNvPr id="15" name="!!文本框 14">
            <a:extLst>
              <a:ext uri="{FF2B5EF4-FFF2-40B4-BE49-F238E27FC236}">
                <a16:creationId xmlns:a16="http://schemas.microsoft.com/office/drawing/2014/main" id="{07336974-6029-31A5-33EB-A1B26B4ED1B6}"/>
              </a:ext>
            </a:extLst>
          </p:cNvPr>
          <p:cNvSpPr txBox="1"/>
          <p:nvPr/>
        </p:nvSpPr>
        <p:spPr>
          <a:xfrm>
            <a:off x="10316906" y="2732135"/>
            <a:ext cx="15991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主线</a:t>
            </a:r>
          </a:p>
        </p:txBody>
      </p:sp>
      <p:sp>
        <p:nvSpPr>
          <p:cNvPr id="19" name="!!文本框 14">
            <a:extLst>
              <a:ext uri="{FF2B5EF4-FFF2-40B4-BE49-F238E27FC236}">
                <a16:creationId xmlns:a16="http://schemas.microsoft.com/office/drawing/2014/main" id="{4FA0CB0D-1EA4-4913-D0E5-B4E79BFC219A}"/>
              </a:ext>
            </a:extLst>
          </p:cNvPr>
          <p:cNvSpPr txBox="1"/>
          <p:nvPr/>
        </p:nvSpPr>
        <p:spPr>
          <a:xfrm>
            <a:off x="10316906" y="3576836"/>
            <a:ext cx="15991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辅线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8F468AD-9D1F-FB80-FEA4-CB5549871F59}"/>
              </a:ext>
            </a:extLst>
          </p:cNvPr>
          <p:cNvCxnSpPr>
            <a:cxnSpLocks/>
          </p:cNvCxnSpPr>
          <p:nvPr/>
        </p:nvCxnSpPr>
        <p:spPr>
          <a:xfrm>
            <a:off x="0" y="3403600"/>
            <a:ext cx="121920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!!文本框 14">
            <a:extLst>
              <a:ext uri="{FF2B5EF4-FFF2-40B4-BE49-F238E27FC236}">
                <a16:creationId xmlns:a16="http://schemas.microsoft.com/office/drawing/2014/main" id="{B897240E-3055-9D88-43B4-994C9D247591}"/>
              </a:ext>
            </a:extLst>
          </p:cNvPr>
          <p:cNvSpPr txBox="1"/>
          <p:nvPr/>
        </p:nvSpPr>
        <p:spPr>
          <a:xfrm>
            <a:off x="10316906" y="1594143"/>
            <a:ext cx="15991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加速度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速度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位置</a:t>
            </a:r>
          </a:p>
        </p:txBody>
      </p:sp>
      <p:sp>
        <p:nvSpPr>
          <p:cNvPr id="32" name="!!文本框 14">
            <a:extLst>
              <a:ext uri="{FF2B5EF4-FFF2-40B4-BE49-F238E27FC236}">
                <a16:creationId xmlns:a16="http://schemas.microsoft.com/office/drawing/2014/main" id="{D846299A-F474-72DA-4675-04E582D9B6F5}"/>
              </a:ext>
            </a:extLst>
          </p:cNvPr>
          <p:cNvSpPr txBox="1"/>
          <p:nvPr/>
        </p:nvSpPr>
        <p:spPr>
          <a:xfrm>
            <a:off x="10316906" y="4294822"/>
            <a:ext cx="15991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角速度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角增量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姿态</a:t>
            </a:r>
          </a:p>
        </p:txBody>
      </p:sp>
      <p:sp>
        <p:nvSpPr>
          <p:cNvPr id="33" name="!!文本框 14">
            <a:extLst>
              <a:ext uri="{FF2B5EF4-FFF2-40B4-BE49-F238E27FC236}">
                <a16:creationId xmlns:a16="http://schemas.microsoft.com/office/drawing/2014/main" id="{C3B6FB26-5A69-6BF0-D5C1-E2783BD45349}"/>
              </a:ext>
            </a:extLst>
          </p:cNvPr>
          <p:cNvSpPr txBox="1"/>
          <p:nvPr/>
        </p:nvSpPr>
        <p:spPr>
          <a:xfrm>
            <a:off x="1879600" y="2508725"/>
            <a:ext cx="14185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系加速度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!!文本框 14">
            <a:extLst>
              <a:ext uri="{FF2B5EF4-FFF2-40B4-BE49-F238E27FC236}">
                <a16:creationId xmlns:a16="http://schemas.microsoft.com/office/drawing/2014/main" id="{08CE8B1C-1535-8162-0027-7C7F542E4539}"/>
              </a:ext>
            </a:extLst>
          </p:cNvPr>
          <p:cNvSpPr txBox="1"/>
          <p:nvPr/>
        </p:nvSpPr>
        <p:spPr>
          <a:xfrm>
            <a:off x="3771900" y="2026749"/>
            <a:ext cx="14185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系加速度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!!文本框 14">
            <a:extLst>
              <a:ext uri="{FF2B5EF4-FFF2-40B4-BE49-F238E27FC236}">
                <a16:creationId xmlns:a16="http://schemas.microsoft.com/office/drawing/2014/main" id="{80BED389-797D-DF45-011A-05BF1307072F}"/>
              </a:ext>
            </a:extLst>
          </p:cNvPr>
          <p:cNvSpPr txBox="1"/>
          <p:nvPr/>
        </p:nvSpPr>
        <p:spPr>
          <a:xfrm>
            <a:off x="5866414" y="2205350"/>
            <a:ext cx="14185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系速度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!!文本框 14">
            <a:extLst>
              <a:ext uri="{FF2B5EF4-FFF2-40B4-BE49-F238E27FC236}">
                <a16:creationId xmlns:a16="http://schemas.microsoft.com/office/drawing/2014/main" id="{933F6420-3E71-D1CF-CFAD-19395C09F2B6}"/>
              </a:ext>
            </a:extLst>
          </p:cNvPr>
          <p:cNvSpPr txBox="1"/>
          <p:nvPr/>
        </p:nvSpPr>
        <p:spPr>
          <a:xfrm>
            <a:off x="8424606" y="2200900"/>
            <a:ext cx="14185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系位置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!!文本框 14">
            <a:extLst>
              <a:ext uri="{FF2B5EF4-FFF2-40B4-BE49-F238E27FC236}">
                <a16:creationId xmlns:a16="http://schemas.microsoft.com/office/drawing/2014/main" id="{A606F7D1-4705-FF25-90B9-C9D4B6CC78A5}"/>
              </a:ext>
            </a:extLst>
          </p:cNvPr>
          <p:cNvSpPr txBox="1"/>
          <p:nvPr/>
        </p:nvSpPr>
        <p:spPr>
          <a:xfrm>
            <a:off x="4371975" y="4514873"/>
            <a:ext cx="28162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地球自转与科氏加速度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!!文本框 14">
            <a:extLst>
              <a:ext uri="{FF2B5EF4-FFF2-40B4-BE49-F238E27FC236}">
                <a16:creationId xmlns:a16="http://schemas.microsoft.com/office/drawing/2014/main" id="{EF84BE07-02C5-7BA4-573A-B149A47D662E}"/>
              </a:ext>
            </a:extLst>
          </p:cNvPr>
          <p:cNvSpPr txBox="1"/>
          <p:nvPr/>
        </p:nvSpPr>
        <p:spPr>
          <a:xfrm>
            <a:off x="2900710" y="5973777"/>
            <a:ext cx="17423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姿态矩阵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!!文本框 14">
            <a:extLst>
              <a:ext uri="{FF2B5EF4-FFF2-40B4-BE49-F238E27FC236}">
                <a16:creationId xmlns:a16="http://schemas.microsoft.com/office/drawing/2014/main" id="{4482B013-7C05-5EDE-D1AF-2AA4619A470B}"/>
              </a:ext>
            </a:extLst>
          </p:cNvPr>
          <p:cNvSpPr txBox="1"/>
          <p:nvPr/>
        </p:nvSpPr>
        <p:spPr>
          <a:xfrm>
            <a:off x="8100756" y="5973777"/>
            <a:ext cx="17423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位置矩阵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0827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">
            <a:extLst>
              <a:ext uri="{FF2B5EF4-FFF2-40B4-BE49-F238E27FC236}">
                <a16:creationId xmlns:a16="http://schemas.microsoft.com/office/drawing/2014/main" id="{48FF6067-5E8A-2FD0-BB37-7C421E4E4BC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794505" y="674324"/>
            <a:ext cx="314463" cy="22350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序号">
            <a:extLst>
              <a:ext uri="{FF2B5EF4-FFF2-40B4-BE49-F238E27FC236}">
                <a16:creationId xmlns:a16="http://schemas.microsoft.com/office/drawing/2014/main" id="{C7367EF3-2EFB-1715-64E4-35BB4B57409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63489" y="484113"/>
            <a:ext cx="3308486" cy="59566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23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IMU NAVI.</a:t>
            </a:r>
            <a:endParaRPr lang="zh-CN" altLang="en-US" sz="23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Oval 4">
            <a:extLst>
              <a:ext uri="{FF2B5EF4-FFF2-40B4-BE49-F238E27FC236}">
                <a16:creationId xmlns:a16="http://schemas.microsoft.com/office/drawing/2014/main" id="{07B6D5A1-95D5-1B9F-FD48-859FF20AD89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43480" y="1098477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!!平滑1">
            <a:extLst>
              <a:ext uri="{FF2B5EF4-FFF2-40B4-BE49-F238E27FC236}">
                <a16:creationId xmlns:a16="http://schemas.microsoft.com/office/drawing/2014/main" id="{9A334626-0E47-E142-513F-C80BFA14DCE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5400000">
            <a:off x="6030057" y="2220056"/>
            <a:ext cx="131885" cy="914400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556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!!平滑3">
            <a:extLst>
              <a:ext uri="{FF2B5EF4-FFF2-40B4-BE49-F238E27FC236}">
                <a16:creationId xmlns:a16="http://schemas.microsoft.com/office/drawing/2014/main" id="{62225EB4-0A1D-BB89-D58B-AD51443DB33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V="1">
            <a:off x="1107573" y="1088036"/>
            <a:ext cx="2047583" cy="920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91000"/>
                  <a:lumOff val="9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Oval 4">
            <a:extLst>
              <a:ext uri="{FF2B5EF4-FFF2-40B4-BE49-F238E27FC236}">
                <a16:creationId xmlns:a16="http://schemas.microsoft.com/office/drawing/2014/main" id="{A1107F3B-9F2F-7B97-33C5-A13AFB622B4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75526" y="1098066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hlinkClick r:id="rId10" action="ppaction://hlinkfile"/>
            <a:extLst>
              <a:ext uri="{FF2B5EF4-FFF2-40B4-BE49-F238E27FC236}">
                <a16:creationId xmlns:a16="http://schemas.microsoft.com/office/drawing/2014/main" id="{64C0F289-6354-58DD-850D-BE005452DEA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47824"/>
          <a:stretch/>
        </p:blipFill>
        <p:spPr>
          <a:xfrm>
            <a:off x="145120" y="20044"/>
            <a:ext cx="10116480" cy="67060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9CC8796-D62B-1088-0AF3-2223A2003FA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52407"/>
          <a:stretch/>
        </p:blipFill>
        <p:spPr>
          <a:xfrm>
            <a:off x="7496032" y="943308"/>
            <a:ext cx="9345693" cy="565092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7336ACD-895E-2A19-1450-264F40F17B4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24700" y="4473210"/>
            <a:ext cx="1476337" cy="1911978"/>
          </a:xfrm>
          <a:prstGeom prst="rect">
            <a:avLst/>
          </a:prstGeom>
        </p:spPr>
      </p:pic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DD85CBBC-490B-6F81-C235-3AEF0266FAD7}"/>
              </a:ext>
            </a:extLst>
          </p:cNvPr>
          <p:cNvCxnSpPr>
            <a:cxnSpLocks/>
          </p:cNvCxnSpPr>
          <p:nvPr/>
        </p:nvCxnSpPr>
        <p:spPr>
          <a:xfrm>
            <a:off x="4311015" y="6695634"/>
            <a:ext cx="60902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1AA6EB76-945D-2553-7E89-34C0F2A1E17A}"/>
              </a:ext>
            </a:extLst>
          </p:cNvPr>
          <p:cNvCxnSpPr>
            <a:cxnSpLocks/>
          </p:cNvCxnSpPr>
          <p:nvPr/>
        </p:nvCxnSpPr>
        <p:spPr>
          <a:xfrm>
            <a:off x="10401300" y="943308"/>
            <a:ext cx="0" cy="5782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3B1B2219-7064-4142-64B3-40E2FB097E07}"/>
              </a:ext>
            </a:extLst>
          </p:cNvPr>
          <p:cNvCxnSpPr>
            <a:cxnSpLocks/>
          </p:cNvCxnSpPr>
          <p:nvPr/>
        </p:nvCxnSpPr>
        <p:spPr>
          <a:xfrm>
            <a:off x="10401300" y="943308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948720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4350619" y="1"/>
            <a:ext cx="7841381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!!平滑7"/>
          <p:cNvSpPr/>
          <p:nvPr>
            <p:custDataLst>
              <p:tags r:id="rId3"/>
            </p:custDataLst>
          </p:nvPr>
        </p:nvSpPr>
        <p:spPr>
          <a:xfrm flipH="1">
            <a:off x="5983536" y="4425492"/>
            <a:ext cx="3922464" cy="2432508"/>
          </a:xfrm>
          <a:custGeom>
            <a:avLst/>
            <a:gdLst>
              <a:gd name="connsiteX0" fmla="*/ 4436793 w 4436793"/>
              <a:gd name="connsiteY0" fmla="*/ 0 h 2751468"/>
              <a:gd name="connsiteX1" fmla="*/ 3958811 w 4436793"/>
              <a:gd name="connsiteY1" fmla="*/ 0 h 2751468"/>
              <a:gd name="connsiteX2" fmla="*/ 3911635 w 4436793"/>
              <a:gd name="connsiteY2" fmla="*/ 0 h 2751468"/>
              <a:gd name="connsiteX3" fmla="*/ 3658582 w 4436793"/>
              <a:gd name="connsiteY3" fmla="*/ 0 h 2751468"/>
              <a:gd name="connsiteX4" fmla="*/ 3433653 w 4436793"/>
              <a:gd name="connsiteY4" fmla="*/ 0 h 2751468"/>
              <a:gd name="connsiteX5" fmla="*/ 3180600 w 4436793"/>
              <a:gd name="connsiteY5" fmla="*/ 0 h 2751468"/>
              <a:gd name="connsiteX6" fmla="*/ 3133424 w 4436793"/>
              <a:gd name="connsiteY6" fmla="*/ 0 h 2751468"/>
              <a:gd name="connsiteX7" fmla="*/ 2655442 w 4436793"/>
              <a:gd name="connsiteY7" fmla="*/ 0 h 2751468"/>
              <a:gd name="connsiteX8" fmla="*/ 0 w 4436793"/>
              <a:gd name="connsiteY8" fmla="*/ 2751468 h 2751468"/>
              <a:gd name="connsiteX9" fmla="*/ 477982 w 4436793"/>
              <a:gd name="connsiteY9" fmla="*/ 2751468 h 2751468"/>
              <a:gd name="connsiteX10" fmla="*/ 525158 w 4436793"/>
              <a:gd name="connsiteY10" fmla="*/ 2751468 h 2751468"/>
              <a:gd name="connsiteX11" fmla="*/ 778211 w 4436793"/>
              <a:gd name="connsiteY11" fmla="*/ 2751468 h 2751468"/>
              <a:gd name="connsiteX12" fmla="*/ 1003140 w 4436793"/>
              <a:gd name="connsiteY12" fmla="*/ 2751468 h 2751468"/>
              <a:gd name="connsiteX13" fmla="*/ 1256193 w 4436793"/>
              <a:gd name="connsiteY13" fmla="*/ 2751468 h 2751468"/>
              <a:gd name="connsiteX14" fmla="*/ 1303369 w 4436793"/>
              <a:gd name="connsiteY14" fmla="*/ 2751468 h 2751468"/>
              <a:gd name="connsiteX15" fmla="*/ 1781351 w 4436793"/>
              <a:gd name="connsiteY15" fmla="*/ 2751468 h 275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36793" h="2751468">
                <a:moveTo>
                  <a:pt x="4436793" y="0"/>
                </a:moveTo>
                <a:lnTo>
                  <a:pt x="3958811" y="0"/>
                </a:lnTo>
                <a:lnTo>
                  <a:pt x="3911635" y="0"/>
                </a:lnTo>
                <a:lnTo>
                  <a:pt x="3658582" y="0"/>
                </a:lnTo>
                <a:lnTo>
                  <a:pt x="3433653" y="0"/>
                </a:lnTo>
                <a:lnTo>
                  <a:pt x="3180600" y="0"/>
                </a:lnTo>
                <a:lnTo>
                  <a:pt x="3133424" y="0"/>
                </a:lnTo>
                <a:lnTo>
                  <a:pt x="2655442" y="0"/>
                </a:lnTo>
                <a:lnTo>
                  <a:pt x="0" y="2751468"/>
                </a:lnTo>
                <a:lnTo>
                  <a:pt x="477982" y="2751468"/>
                </a:lnTo>
                <a:lnTo>
                  <a:pt x="525158" y="2751468"/>
                </a:lnTo>
                <a:lnTo>
                  <a:pt x="778211" y="2751468"/>
                </a:lnTo>
                <a:lnTo>
                  <a:pt x="1003140" y="2751468"/>
                </a:lnTo>
                <a:lnTo>
                  <a:pt x="1256193" y="2751468"/>
                </a:lnTo>
                <a:lnTo>
                  <a:pt x="1303369" y="2751468"/>
                </a:lnTo>
                <a:lnTo>
                  <a:pt x="1781351" y="2751468"/>
                </a:lnTo>
                <a:close/>
              </a:path>
            </a:pathLst>
          </a:custGeom>
          <a:gradFill>
            <a:gsLst>
              <a:gs pos="20000">
                <a:srgbClr val="FFFFFF">
                  <a:alpha val="0"/>
                </a:srgbClr>
              </a:gs>
              <a:gs pos="100000">
                <a:srgbClr val="FFFFFF">
                  <a:alpha val="10000"/>
                </a:srgbClr>
              </a:gs>
            </a:gsLst>
            <a:lin ang="534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!!平滑2"/>
          <p:cNvSpPr/>
          <p:nvPr>
            <p:custDataLst>
              <p:tags r:id="rId4"/>
            </p:custDataLst>
          </p:nvPr>
        </p:nvSpPr>
        <p:spPr>
          <a:xfrm rot="10800000" flipH="1">
            <a:off x="5465376" y="0"/>
            <a:ext cx="3922464" cy="2432508"/>
          </a:xfrm>
          <a:custGeom>
            <a:avLst/>
            <a:gdLst>
              <a:gd name="connsiteX0" fmla="*/ 4436793 w 4436793"/>
              <a:gd name="connsiteY0" fmla="*/ 0 h 2751468"/>
              <a:gd name="connsiteX1" fmla="*/ 3958811 w 4436793"/>
              <a:gd name="connsiteY1" fmla="*/ 0 h 2751468"/>
              <a:gd name="connsiteX2" fmla="*/ 3911635 w 4436793"/>
              <a:gd name="connsiteY2" fmla="*/ 0 h 2751468"/>
              <a:gd name="connsiteX3" fmla="*/ 3658582 w 4436793"/>
              <a:gd name="connsiteY3" fmla="*/ 0 h 2751468"/>
              <a:gd name="connsiteX4" fmla="*/ 3433653 w 4436793"/>
              <a:gd name="connsiteY4" fmla="*/ 0 h 2751468"/>
              <a:gd name="connsiteX5" fmla="*/ 3180600 w 4436793"/>
              <a:gd name="connsiteY5" fmla="*/ 0 h 2751468"/>
              <a:gd name="connsiteX6" fmla="*/ 3133424 w 4436793"/>
              <a:gd name="connsiteY6" fmla="*/ 0 h 2751468"/>
              <a:gd name="connsiteX7" fmla="*/ 2655442 w 4436793"/>
              <a:gd name="connsiteY7" fmla="*/ 0 h 2751468"/>
              <a:gd name="connsiteX8" fmla="*/ 0 w 4436793"/>
              <a:gd name="connsiteY8" fmla="*/ 2751468 h 2751468"/>
              <a:gd name="connsiteX9" fmla="*/ 477982 w 4436793"/>
              <a:gd name="connsiteY9" fmla="*/ 2751468 h 2751468"/>
              <a:gd name="connsiteX10" fmla="*/ 525158 w 4436793"/>
              <a:gd name="connsiteY10" fmla="*/ 2751468 h 2751468"/>
              <a:gd name="connsiteX11" fmla="*/ 778211 w 4436793"/>
              <a:gd name="connsiteY11" fmla="*/ 2751468 h 2751468"/>
              <a:gd name="connsiteX12" fmla="*/ 1003140 w 4436793"/>
              <a:gd name="connsiteY12" fmla="*/ 2751468 h 2751468"/>
              <a:gd name="connsiteX13" fmla="*/ 1256193 w 4436793"/>
              <a:gd name="connsiteY13" fmla="*/ 2751468 h 2751468"/>
              <a:gd name="connsiteX14" fmla="*/ 1303369 w 4436793"/>
              <a:gd name="connsiteY14" fmla="*/ 2751468 h 2751468"/>
              <a:gd name="connsiteX15" fmla="*/ 1781351 w 4436793"/>
              <a:gd name="connsiteY15" fmla="*/ 2751468 h 275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36793" h="2751468">
                <a:moveTo>
                  <a:pt x="4436793" y="0"/>
                </a:moveTo>
                <a:lnTo>
                  <a:pt x="3958811" y="0"/>
                </a:lnTo>
                <a:lnTo>
                  <a:pt x="3911635" y="0"/>
                </a:lnTo>
                <a:lnTo>
                  <a:pt x="3658582" y="0"/>
                </a:lnTo>
                <a:lnTo>
                  <a:pt x="3433653" y="0"/>
                </a:lnTo>
                <a:lnTo>
                  <a:pt x="3180600" y="0"/>
                </a:lnTo>
                <a:lnTo>
                  <a:pt x="3133424" y="0"/>
                </a:lnTo>
                <a:lnTo>
                  <a:pt x="2655442" y="0"/>
                </a:lnTo>
                <a:lnTo>
                  <a:pt x="0" y="2751468"/>
                </a:lnTo>
                <a:lnTo>
                  <a:pt x="477982" y="2751468"/>
                </a:lnTo>
                <a:lnTo>
                  <a:pt x="525158" y="2751468"/>
                </a:lnTo>
                <a:lnTo>
                  <a:pt x="778211" y="2751468"/>
                </a:lnTo>
                <a:lnTo>
                  <a:pt x="1003140" y="2751468"/>
                </a:lnTo>
                <a:lnTo>
                  <a:pt x="1256193" y="2751468"/>
                </a:lnTo>
                <a:lnTo>
                  <a:pt x="1303369" y="2751468"/>
                </a:lnTo>
                <a:lnTo>
                  <a:pt x="1781351" y="2751468"/>
                </a:lnTo>
                <a:close/>
              </a:path>
            </a:pathLst>
          </a:custGeom>
          <a:gradFill>
            <a:gsLst>
              <a:gs pos="20000">
                <a:srgbClr val="FFFFFF">
                  <a:alpha val="0"/>
                </a:srgbClr>
              </a:gs>
              <a:gs pos="100000">
                <a:srgbClr val="FFFFFF">
                  <a:alpha val="10000"/>
                </a:srgbClr>
              </a:gs>
            </a:gsLst>
            <a:lin ang="534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标题"/>
          <p:cNvSpPr txBox="1"/>
          <p:nvPr/>
        </p:nvSpPr>
        <p:spPr>
          <a:xfrm>
            <a:off x="4744353" y="2485498"/>
            <a:ext cx="2703294" cy="687703"/>
          </a:xfrm>
          <a:prstGeom prst="rect">
            <a:avLst/>
          </a:prstGeom>
          <a:noFill/>
        </p:spPr>
        <p:txBody>
          <a:bodyPr wrap="square" lIns="71755" tIns="36195" rIns="71755" bIns="36195" rtlCol="0" anchor="b">
            <a:no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  <a:endParaRPr 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54C568E-3897-C1A0-B101-0778BFD6FBBD}"/>
              </a:ext>
            </a:extLst>
          </p:cNvPr>
          <p:cNvSpPr txBox="1"/>
          <p:nvPr/>
        </p:nvSpPr>
        <p:spPr>
          <a:xfrm>
            <a:off x="9906000" y="6260530"/>
            <a:ext cx="1846050" cy="442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altLang="zh-CN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2024</a:t>
            </a:r>
            <a:r>
              <a:rPr lang="zh-CN" altLang="en-US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年</a:t>
            </a:r>
            <a:r>
              <a:rPr lang="en-US" altLang="zh-CN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6</a:t>
            </a:r>
            <a:r>
              <a:rPr lang="zh-CN" altLang="en-US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</a:t>
            </a:r>
            <a:r>
              <a:rPr lang="en-US" altLang="zh-CN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7</a:t>
            </a:r>
            <a:r>
              <a:rPr lang="zh-CN" altLang="en-US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日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BE7F22D-7042-F1C6-85D2-0C4200A6B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06" y="418628"/>
            <a:ext cx="2232614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汇报人">
            <a:extLst>
              <a:ext uri="{FF2B5EF4-FFF2-40B4-BE49-F238E27FC236}">
                <a16:creationId xmlns:a16="http://schemas.microsoft.com/office/drawing/2014/main" id="{647728A4-D2E9-7864-CF04-58EAC5B56B6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744353" y="3429000"/>
            <a:ext cx="3127609" cy="13227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defTabSz="540000">
              <a:lnSpc>
                <a:spcPct val="150000"/>
              </a:lnSpc>
              <a:defRPr/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uiExpan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平滑2"/>
          <p:cNvGrpSpPr/>
          <p:nvPr/>
        </p:nvGrpSpPr>
        <p:grpSpPr>
          <a:xfrm>
            <a:off x="11611610" y="0"/>
            <a:ext cx="580390" cy="6858000"/>
            <a:chOff x="15886" y="0"/>
            <a:chExt cx="914" cy="10800"/>
          </a:xfrm>
        </p:grpSpPr>
        <p:sp>
          <p:nvSpPr>
            <p:cNvPr id="2" name="Rectangle 1"/>
            <p:cNvSpPr/>
            <p:nvPr>
              <p:custDataLst>
                <p:tags r:id="rId7"/>
              </p:custDataLst>
            </p:nvPr>
          </p:nvSpPr>
          <p:spPr>
            <a:xfrm>
              <a:off x="15886" y="0"/>
              <a:ext cx="914" cy="1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6244" y="450"/>
              <a:ext cx="195" cy="520"/>
              <a:chOff x="-1645456" y="227886"/>
              <a:chExt cx="150982" cy="404566"/>
            </a:xfrm>
          </p:grpSpPr>
          <p:sp>
            <p:nvSpPr>
              <p:cNvPr id="10" name="Oval 9"/>
              <p:cNvSpPr/>
              <p:nvPr>
                <p:custDataLst>
                  <p:tags r:id="rId8"/>
                </p:custDataLst>
              </p:nvPr>
            </p:nvSpPr>
            <p:spPr>
              <a:xfrm>
                <a:off x="-1645456" y="227886"/>
                <a:ext cx="150979" cy="15098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Oval 10"/>
              <p:cNvSpPr/>
              <p:nvPr>
                <p:custDataLst>
                  <p:tags r:id="rId9"/>
                </p:custDataLst>
              </p:nvPr>
            </p:nvSpPr>
            <p:spPr>
              <a:xfrm>
                <a:off x="-1645456" y="481471"/>
                <a:ext cx="150982" cy="15098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532527" y="551766"/>
            <a:ext cx="1165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15" name="平滑1"/>
          <p:cNvSpPr/>
          <p:nvPr>
            <p:custDataLst>
              <p:tags r:id="rId2"/>
            </p:custDataLst>
          </p:nvPr>
        </p:nvSpPr>
        <p:spPr>
          <a:xfrm>
            <a:off x="653529" y="417972"/>
            <a:ext cx="771492" cy="749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目录2"/>
          <p:cNvGrpSpPr/>
          <p:nvPr/>
        </p:nvGrpSpPr>
        <p:grpSpPr>
          <a:xfrm>
            <a:off x="2014558" y="2322747"/>
            <a:ext cx="8290560" cy="521970"/>
            <a:chOff x="2847" y="1823"/>
            <a:chExt cx="13056" cy="822"/>
          </a:xfrm>
        </p:grpSpPr>
        <p:sp>
          <p:nvSpPr>
            <p:cNvPr id="5" name="TextBox 4"/>
            <p:cNvSpPr txBox="1"/>
            <p:nvPr>
              <p:custDataLst>
                <p:tags r:id="rId5"/>
              </p:custDataLst>
            </p:nvPr>
          </p:nvSpPr>
          <p:spPr>
            <a:xfrm>
              <a:off x="3438" y="1823"/>
              <a:ext cx="12465" cy="822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5000"/>
            </a:bodyPr>
            <a:lstStyle/>
            <a:p>
              <a:r>
                <a:rPr lang="zh-CN" altLang="en-US" sz="28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字体圈欣意冠黑体" panose="00000500000000000000" charset="-122"/>
                  <a:sym typeface="+mn-lt"/>
                </a:rPr>
                <a:t>续上次惯导简单去飘算法</a:t>
              </a:r>
            </a:p>
          </p:txBody>
        </p:sp>
        <p:sp>
          <p:nvSpPr>
            <p:cNvPr id="6" name="Rounded Rectangle 12"/>
            <p:cNvSpPr/>
            <p:nvPr>
              <p:custDataLst>
                <p:tags r:id="rId6"/>
              </p:custDataLst>
            </p:nvPr>
          </p:nvSpPr>
          <p:spPr>
            <a:xfrm rot="5400000">
              <a:off x="2805" y="2016"/>
              <a:ext cx="514" cy="429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normAutofit fontScale="25000" lnSpcReduction="20000"/>
            </a:bodyPr>
            <a:lstStyle/>
            <a:p>
              <a:pPr algn="ctr"/>
              <a:endParaRPr 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目录2">
            <a:extLst>
              <a:ext uri="{FF2B5EF4-FFF2-40B4-BE49-F238E27FC236}">
                <a16:creationId xmlns:a16="http://schemas.microsoft.com/office/drawing/2014/main" id="{2FF94C3F-03C0-6FCC-0B66-2396D3D1A782}"/>
              </a:ext>
            </a:extLst>
          </p:cNvPr>
          <p:cNvGrpSpPr/>
          <p:nvPr/>
        </p:nvGrpSpPr>
        <p:grpSpPr>
          <a:xfrm>
            <a:off x="2014875" y="3113803"/>
            <a:ext cx="8290560" cy="521970"/>
            <a:chOff x="2847" y="1823"/>
            <a:chExt cx="13056" cy="822"/>
          </a:xfrm>
        </p:grpSpPr>
        <p:sp>
          <p:nvSpPr>
            <p:cNvPr id="23" name="TextBox 4">
              <a:extLst>
                <a:ext uri="{FF2B5EF4-FFF2-40B4-BE49-F238E27FC236}">
                  <a16:creationId xmlns:a16="http://schemas.microsoft.com/office/drawing/2014/main" id="{90624CB7-EBC0-C937-45A9-EB312D7CAF7E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3438" y="1823"/>
              <a:ext cx="12465" cy="822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5000"/>
            </a:bodyPr>
            <a:lstStyle/>
            <a:p>
              <a:r>
                <a:rPr lang="zh-CN" altLang="en-US" sz="28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字体圈欣意冠黑体" panose="00000500000000000000" charset="-122"/>
                  <a:sym typeface="+mn-lt"/>
                </a:rPr>
                <a:t>捷联惯导原理研究与算法学习</a:t>
              </a:r>
            </a:p>
          </p:txBody>
        </p:sp>
        <p:sp>
          <p:nvSpPr>
            <p:cNvPr id="24" name="Rounded Rectangle 12">
              <a:extLst>
                <a:ext uri="{FF2B5EF4-FFF2-40B4-BE49-F238E27FC236}">
                  <a16:creationId xmlns:a16="http://schemas.microsoft.com/office/drawing/2014/main" id="{985F1D9C-778F-220E-7D00-1918819A61CD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5400000">
              <a:off x="2805" y="2016"/>
              <a:ext cx="514" cy="429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normAutofit fontScale="25000" lnSpcReduction="20000"/>
            </a:bodyPr>
            <a:lstStyle/>
            <a:p>
              <a:pPr algn="ctr"/>
              <a:endParaRPr 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8" name="Picture 2">
            <a:extLst>
              <a:ext uri="{FF2B5EF4-FFF2-40B4-BE49-F238E27FC236}">
                <a16:creationId xmlns:a16="http://schemas.microsoft.com/office/drawing/2014/main" id="{8A943EDD-3ACD-0C18-0BA1-FB7465D3E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21" y="418628"/>
            <a:ext cx="2232614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!!平滑1"/>
          <p:cNvSpPr/>
          <p:nvPr>
            <p:custDataLst>
              <p:tags r:id="rId2"/>
            </p:custDataLst>
          </p:nvPr>
        </p:nvSpPr>
        <p:spPr>
          <a:xfrm rot="5400000">
            <a:off x="4791079" y="-793750"/>
            <a:ext cx="3004185" cy="824293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556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序号">
            <a:extLst>
              <a:ext uri="{FF2B5EF4-FFF2-40B4-BE49-F238E27FC236}">
                <a16:creationId xmlns:a16="http://schemas.microsoft.com/office/drawing/2014/main" id="{8A5B5D04-0957-5B97-2DD4-38CA8A2CF94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626200" y="2175559"/>
            <a:ext cx="1552100" cy="1006429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标题">
            <a:extLst>
              <a:ext uri="{FF2B5EF4-FFF2-40B4-BE49-F238E27FC236}">
                <a16:creationId xmlns:a16="http://schemas.microsoft.com/office/drawing/2014/main" id="{6A6F7873-5D48-9F9A-32A7-9CE00726431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626206" y="3112319"/>
            <a:ext cx="7333933" cy="1006429"/>
          </a:xfrm>
          <a:prstGeom prst="rect">
            <a:avLst/>
          </a:prstGeom>
          <a:noFill/>
        </p:spPr>
        <p:txBody>
          <a:bodyPr wrap="square" lIns="71755" tIns="36195" rIns="71755" bIns="36195" rtlCol="0" anchor="ctr" anchorCtr="0">
            <a:normAutofit/>
          </a:bodyPr>
          <a:lstStyle/>
          <a:p>
            <a:pPr fontAlgn="auto">
              <a:buSzPct val="100000"/>
            </a:pPr>
            <a:r>
              <a:rPr lang="zh-CN" altLang="en-US" sz="4800" b="1" spc="18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续上次惯导简单去飘算法</a:t>
            </a:r>
          </a:p>
        </p:txBody>
      </p:sp>
      <p:sp>
        <p:nvSpPr>
          <p:cNvPr id="2" name="副标题">
            <a:extLst>
              <a:ext uri="{FF2B5EF4-FFF2-40B4-BE49-F238E27FC236}">
                <a16:creationId xmlns:a16="http://schemas.microsoft.com/office/drawing/2014/main" id="{923AA956-5C29-3859-F149-4E976884541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653004" y="4049080"/>
            <a:ext cx="7280335" cy="363855"/>
          </a:xfrm>
          <a:prstGeom prst="rect">
            <a:avLst/>
          </a:prstGeom>
          <a:noFill/>
        </p:spPr>
        <p:txBody>
          <a:bodyPr wrap="square" lIns="71755" tIns="36195" rIns="71755" bIns="36195" rtlCol="0" anchor="ctr" anchorCtr="0">
            <a:norm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IMU REMOVE INERTIAL DRIFT</a:t>
            </a:r>
            <a:endParaRPr 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平滑1">
            <a:extLst>
              <a:ext uri="{FF2B5EF4-FFF2-40B4-BE49-F238E27FC236}">
                <a16:creationId xmlns:a16="http://schemas.microsoft.com/office/drawing/2014/main" id="{9A334626-0E47-E142-513F-C80BFA14DCE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6030057" y="2220056"/>
            <a:ext cx="131885" cy="914400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556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09B1B-1475-9DA3-9276-E297F520C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336" y="418628"/>
            <a:ext cx="2232614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2">
            <a:extLst>
              <a:ext uri="{FF2B5EF4-FFF2-40B4-BE49-F238E27FC236}">
                <a16:creationId xmlns:a16="http://schemas.microsoft.com/office/drawing/2014/main" id="{29F0168B-FA0E-CE36-4C70-E14F46736BF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794505" y="674324"/>
            <a:ext cx="314463" cy="22350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序号">
            <a:extLst>
              <a:ext uri="{FF2B5EF4-FFF2-40B4-BE49-F238E27FC236}">
                <a16:creationId xmlns:a16="http://schemas.microsoft.com/office/drawing/2014/main" id="{40AF1A70-9F16-C7CE-A698-E597BDA3AC1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63489" y="484113"/>
            <a:ext cx="3308486" cy="59566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23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IMU NAVI.</a:t>
            </a:r>
            <a:endParaRPr lang="zh-CN" altLang="en-US" sz="23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Oval 4">
            <a:extLst>
              <a:ext uri="{FF2B5EF4-FFF2-40B4-BE49-F238E27FC236}">
                <a16:creationId xmlns:a16="http://schemas.microsoft.com/office/drawing/2014/main" id="{AE9E2FC7-0F00-CAB4-6151-985D371586A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43480" y="1098477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Oval 4">
            <a:extLst>
              <a:ext uri="{FF2B5EF4-FFF2-40B4-BE49-F238E27FC236}">
                <a16:creationId xmlns:a16="http://schemas.microsoft.com/office/drawing/2014/main" id="{BD5B47D1-8E94-81F9-A727-06484C0EE72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75526" y="1098066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!!平滑3">
            <a:extLst>
              <a:ext uri="{FF2B5EF4-FFF2-40B4-BE49-F238E27FC236}">
                <a16:creationId xmlns:a16="http://schemas.microsoft.com/office/drawing/2014/main" id="{B72C2480-64CF-0848-101B-8B3E15CF7C7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flipV="1">
            <a:off x="1107573" y="1088036"/>
            <a:ext cx="2047583" cy="920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91000"/>
                  <a:lumOff val="9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!!文本框 14">
            <a:hlinkClick r:id="rId11"/>
            <a:extLst>
              <a:ext uri="{FF2B5EF4-FFF2-40B4-BE49-F238E27FC236}">
                <a16:creationId xmlns:a16="http://schemas.microsoft.com/office/drawing/2014/main" id="{4C661ED6-415A-55CE-3325-661249333793}"/>
              </a:ext>
            </a:extLst>
          </p:cNvPr>
          <p:cNvSpPr txBox="1"/>
          <p:nvPr/>
        </p:nvSpPr>
        <p:spPr>
          <a:xfrm>
            <a:off x="3423905" y="479596"/>
            <a:ext cx="53441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加速度积分获取速度（非融合）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9DC1126-597A-EBF2-CC92-57755B48D0DC}"/>
              </a:ext>
            </a:extLst>
          </p:cNvPr>
          <p:cNvSpPr txBox="1"/>
          <p:nvPr/>
        </p:nvSpPr>
        <p:spPr>
          <a:xfrm>
            <a:off x="1392257" y="1857804"/>
            <a:ext cx="20175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xyz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加速度</a:t>
            </a:r>
          </a:p>
        </p:txBody>
      </p:sp>
      <p:sp>
        <p:nvSpPr>
          <p:cNvPr id="7" name="箭头: 下 6">
            <a:extLst>
              <a:ext uri="{FF2B5EF4-FFF2-40B4-BE49-F238E27FC236}">
                <a16:creationId xmlns:a16="http://schemas.microsoft.com/office/drawing/2014/main" id="{4186CF71-D72E-2669-0648-0564E87B6C76}"/>
              </a:ext>
            </a:extLst>
          </p:cNvPr>
          <p:cNvSpPr/>
          <p:nvPr/>
        </p:nvSpPr>
        <p:spPr>
          <a:xfrm>
            <a:off x="2172448" y="2463901"/>
            <a:ext cx="457200" cy="24580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9B0C6C8-BEC7-4B87-CA33-772C41DD26E4}"/>
              </a:ext>
            </a:extLst>
          </p:cNvPr>
          <p:cNvSpPr txBox="1"/>
          <p:nvPr/>
        </p:nvSpPr>
        <p:spPr>
          <a:xfrm>
            <a:off x="1861751" y="2891753"/>
            <a:ext cx="12945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中值滤波</a:t>
            </a:r>
          </a:p>
        </p:txBody>
      </p:sp>
      <p:sp>
        <p:nvSpPr>
          <p:cNvPr id="9" name="箭头: 下 8">
            <a:extLst>
              <a:ext uri="{FF2B5EF4-FFF2-40B4-BE49-F238E27FC236}">
                <a16:creationId xmlns:a16="http://schemas.microsoft.com/office/drawing/2014/main" id="{B937D097-25EF-AF16-9EF5-5EC242137106}"/>
              </a:ext>
            </a:extLst>
          </p:cNvPr>
          <p:cNvSpPr/>
          <p:nvPr/>
        </p:nvSpPr>
        <p:spPr>
          <a:xfrm rot="16200000">
            <a:off x="3217470" y="2963151"/>
            <a:ext cx="457200" cy="24580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E4668D4-70F5-8175-DBDC-5E4C9E14CFD1}"/>
              </a:ext>
            </a:extLst>
          </p:cNvPr>
          <p:cNvSpPr txBox="1"/>
          <p:nvPr/>
        </p:nvSpPr>
        <p:spPr>
          <a:xfrm>
            <a:off x="3590403" y="2891753"/>
            <a:ext cx="23876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ButterWorth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滤波</a:t>
            </a:r>
          </a:p>
        </p:txBody>
      </p:sp>
      <p:sp>
        <p:nvSpPr>
          <p:cNvPr id="11" name="箭头: 下 10">
            <a:extLst>
              <a:ext uri="{FF2B5EF4-FFF2-40B4-BE49-F238E27FC236}">
                <a16:creationId xmlns:a16="http://schemas.microsoft.com/office/drawing/2014/main" id="{FD0E5F18-F378-582E-20C8-20DDB7E4D075}"/>
              </a:ext>
            </a:extLst>
          </p:cNvPr>
          <p:cNvSpPr/>
          <p:nvPr/>
        </p:nvSpPr>
        <p:spPr>
          <a:xfrm rot="16200000">
            <a:off x="5862261" y="2968829"/>
            <a:ext cx="457200" cy="24580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10729F0-B1A3-521F-5CE0-D718461AE205}"/>
              </a:ext>
            </a:extLst>
          </p:cNvPr>
          <p:cNvSpPr txBox="1"/>
          <p:nvPr/>
        </p:nvSpPr>
        <p:spPr>
          <a:xfrm>
            <a:off x="6235193" y="2897431"/>
            <a:ext cx="4619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经阈值提取静止态（速度为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的时刻）</a:t>
            </a:r>
          </a:p>
        </p:txBody>
      </p:sp>
      <p:sp>
        <p:nvSpPr>
          <p:cNvPr id="14" name="箭头: 下 13">
            <a:extLst>
              <a:ext uri="{FF2B5EF4-FFF2-40B4-BE49-F238E27FC236}">
                <a16:creationId xmlns:a16="http://schemas.microsoft.com/office/drawing/2014/main" id="{D11AAEF4-20EE-C505-C847-AD45DE7C7532}"/>
              </a:ext>
            </a:extLst>
          </p:cNvPr>
          <p:cNvSpPr/>
          <p:nvPr/>
        </p:nvSpPr>
        <p:spPr>
          <a:xfrm>
            <a:off x="7852986" y="3471894"/>
            <a:ext cx="457200" cy="24580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52CCAF7-BC62-A0D4-B23A-9F1C5BA0BC29}"/>
              </a:ext>
            </a:extLst>
          </p:cNvPr>
          <p:cNvSpPr txBox="1"/>
          <p:nvPr/>
        </p:nvSpPr>
        <p:spPr>
          <a:xfrm>
            <a:off x="6235193" y="3826626"/>
            <a:ext cx="41945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非静止态积分求速度会有较大漂移</a:t>
            </a:r>
          </a:p>
        </p:txBody>
      </p:sp>
      <p:sp>
        <p:nvSpPr>
          <p:cNvPr id="16" name="箭头: 下 15">
            <a:extLst>
              <a:ext uri="{FF2B5EF4-FFF2-40B4-BE49-F238E27FC236}">
                <a16:creationId xmlns:a16="http://schemas.microsoft.com/office/drawing/2014/main" id="{A153EEA4-CB5D-6587-4990-2B47FA9A9FE8}"/>
              </a:ext>
            </a:extLst>
          </p:cNvPr>
          <p:cNvSpPr/>
          <p:nvPr/>
        </p:nvSpPr>
        <p:spPr>
          <a:xfrm rot="5400000">
            <a:off x="5862261" y="3903779"/>
            <a:ext cx="457200" cy="24580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0364AAA-8C9E-2263-00C5-35E503AB6ED1}"/>
              </a:ext>
            </a:extLst>
          </p:cNvPr>
          <p:cNvSpPr txBox="1"/>
          <p:nvPr/>
        </p:nvSpPr>
        <p:spPr>
          <a:xfrm>
            <a:off x="4090866" y="3826626"/>
            <a:ext cx="1422408" cy="40011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去飘算法</a:t>
            </a:r>
          </a:p>
        </p:txBody>
      </p:sp>
      <p:sp>
        <p:nvSpPr>
          <p:cNvPr id="18" name="箭头: 下 17">
            <a:extLst>
              <a:ext uri="{FF2B5EF4-FFF2-40B4-BE49-F238E27FC236}">
                <a16:creationId xmlns:a16="http://schemas.microsoft.com/office/drawing/2014/main" id="{5518AC0C-0388-9E98-F3C0-700D718A63BF}"/>
              </a:ext>
            </a:extLst>
          </p:cNvPr>
          <p:cNvSpPr/>
          <p:nvPr/>
        </p:nvSpPr>
        <p:spPr>
          <a:xfrm>
            <a:off x="4555611" y="4431389"/>
            <a:ext cx="457200" cy="24580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15A9A1C-B656-9EBD-4938-3955F934522A}"/>
              </a:ext>
            </a:extLst>
          </p:cNvPr>
          <p:cNvSpPr txBox="1"/>
          <p:nvPr/>
        </p:nvSpPr>
        <p:spPr>
          <a:xfrm>
            <a:off x="3595033" y="4928755"/>
            <a:ext cx="23876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稳定速度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99139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D76E8E59-9E07-8319-CDA2-FDD7AA757D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804" y="904319"/>
            <a:ext cx="11014268" cy="5592135"/>
          </a:xfrm>
          <a:prstGeom prst="rect">
            <a:avLst/>
          </a:prstGeom>
        </p:spPr>
      </p:pic>
      <p:sp>
        <p:nvSpPr>
          <p:cNvPr id="2" name="!!平滑1">
            <a:extLst>
              <a:ext uri="{FF2B5EF4-FFF2-40B4-BE49-F238E27FC236}">
                <a16:creationId xmlns:a16="http://schemas.microsoft.com/office/drawing/2014/main" id="{9A334626-0E47-E142-513F-C80BFA14DCE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6030057" y="2220056"/>
            <a:ext cx="131885" cy="914400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556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09B1B-1475-9DA3-9276-E297F520C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336" y="418628"/>
            <a:ext cx="2232614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2">
            <a:extLst>
              <a:ext uri="{FF2B5EF4-FFF2-40B4-BE49-F238E27FC236}">
                <a16:creationId xmlns:a16="http://schemas.microsoft.com/office/drawing/2014/main" id="{29F0168B-FA0E-CE36-4C70-E14F46736BF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794505" y="674324"/>
            <a:ext cx="314463" cy="22350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序号">
            <a:extLst>
              <a:ext uri="{FF2B5EF4-FFF2-40B4-BE49-F238E27FC236}">
                <a16:creationId xmlns:a16="http://schemas.microsoft.com/office/drawing/2014/main" id="{40AF1A70-9F16-C7CE-A698-E597BDA3AC1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63489" y="484113"/>
            <a:ext cx="3308486" cy="59566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23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IMU NAVI.</a:t>
            </a:r>
            <a:endParaRPr lang="zh-CN" altLang="en-US" sz="23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Oval 4">
            <a:extLst>
              <a:ext uri="{FF2B5EF4-FFF2-40B4-BE49-F238E27FC236}">
                <a16:creationId xmlns:a16="http://schemas.microsoft.com/office/drawing/2014/main" id="{AE9E2FC7-0F00-CAB4-6151-985D371586A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43480" y="1098477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!!平滑3">
            <a:extLst>
              <a:ext uri="{FF2B5EF4-FFF2-40B4-BE49-F238E27FC236}">
                <a16:creationId xmlns:a16="http://schemas.microsoft.com/office/drawing/2014/main" id="{B72C2480-64CF-0848-101B-8B3E15CF7C7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V="1">
            <a:off x="1000125" y="1088034"/>
            <a:ext cx="2155031" cy="920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91000"/>
                  <a:lumOff val="9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6A90076-7204-CEEB-A8CF-3CE6BAF482F0}"/>
              </a:ext>
            </a:extLst>
          </p:cNvPr>
          <p:cNvSpPr txBox="1"/>
          <p:nvPr/>
        </p:nvSpPr>
        <p:spPr>
          <a:xfrm>
            <a:off x="5090202" y="6277322"/>
            <a:ext cx="216784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采样时间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5ms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!!文本框 14">
            <a:hlinkClick r:id="rId11"/>
            <a:extLst>
              <a:ext uri="{FF2B5EF4-FFF2-40B4-BE49-F238E27FC236}">
                <a16:creationId xmlns:a16="http://schemas.microsoft.com/office/drawing/2014/main" id="{4C661ED6-415A-55CE-3325-661249333793}"/>
              </a:ext>
            </a:extLst>
          </p:cNvPr>
          <p:cNvSpPr txBox="1"/>
          <p:nvPr/>
        </p:nvSpPr>
        <p:spPr>
          <a:xfrm>
            <a:off x="3423905" y="479596"/>
            <a:ext cx="53441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带有积分误差的速度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F30D8DD-CA14-82E5-7603-FBCB7620DD34}"/>
              </a:ext>
            </a:extLst>
          </p:cNvPr>
          <p:cNvSpPr txBox="1"/>
          <p:nvPr/>
        </p:nvSpPr>
        <p:spPr>
          <a:xfrm>
            <a:off x="1834987" y="2032291"/>
            <a:ext cx="22902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Z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轴正方向平移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199B8CB-0AE4-B22F-FAF9-0B876F8067F7}"/>
              </a:ext>
            </a:extLst>
          </p:cNvPr>
          <p:cNvSpPr txBox="1"/>
          <p:nvPr/>
        </p:nvSpPr>
        <p:spPr>
          <a:xfrm>
            <a:off x="4125284" y="1545657"/>
            <a:ext cx="23883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X</a:t>
            </a:r>
            <a:r>
              <a:rPr lang="zh-CN" altLang="en-US" dirty="0"/>
              <a:t>轴正方向平移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1FC354D-BF05-9CB9-4108-447589E082B5}"/>
              </a:ext>
            </a:extLst>
          </p:cNvPr>
          <p:cNvSpPr txBox="1"/>
          <p:nvPr/>
        </p:nvSpPr>
        <p:spPr>
          <a:xfrm>
            <a:off x="3498158" y="3877395"/>
            <a:ext cx="18213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空中静止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4F86E09-6340-94ED-74D1-62808AD124C4}"/>
              </a:ext>
            </a:extLst>
          </p:cNvPr>
          <p:cNvSpPr txBox="1"/>
          <p:nvPr/>
        </p:nvSpPr>
        <p:spPr>
          <a:xfrm>
            <a:off x="5517290" y="2985417"/>
            <a:ext cx="18213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空中静止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3D03E1C-547A-BE1B-F974-F720EE9BD954}"/>
              </a:ext>
            </a:extLst>
          </p:cNvPr>
          <p:cNvSpPr txBox="1"/>
          <p:nvPr/>
        </p:nvSpPr>
        <p:spPr>
          <a:xfrm>
            <a:off x="5831486" y="4754474"/>
            <a:ext cx="18213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抛物线运动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FB563A8-223B-42AB-735D-B4ECBEDE31A2}"/>
              </a:ext>
            </a:extLst>
          </p:cNvPr>
          <p:cNvSpPr txBox="1"/>
          <p:nvPr/>
        </p:nvSpPr>
        <p:spPr>
          <a:xfrm>
            <a:off x="8768093" y="3392609"/>
            <a:ext cx="18213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积分误差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27512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D76E8E59-9E07-8319-CDA2-FDD7AA757D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804" y="904319"/>
            <a:ext cx="11014268" cy="5592135"/>
          </a:xfrm>
          <a:prstGeom prst="rect">
            <a:avLst/>
          </a:prstGeom>
        </p:spPr>
      </p:pic>
      <p:sp>
        <p:nvSpPr>
          <p:cNvPr id="2" name="!!平滑1">
            <a:extLst>
              <a:ext uri="{FF2B5EF4-FFF2-40B4-BE49-F238E27FC236}">
                <a16:creationId xmlns:a16="http://schemas.microsoft.com/office/drawing/2014/main" id="{9A334626-0E47-E142-513F-C80BFA14DCE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6030057" y="2220056"/>
            <a:ext cx="131885" cy="914400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556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09B1B-1475-9DA3-9276-E297F520C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336" y="418628"/>
            <a:ext cx="2232614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2">
            <a:extLst>
              <a:ext uri="{FF2B5EF4-FFF2-40B4-BE49-F238E27FC236}">
                <a16:creationId xmlns:a16="http://schemas.microsoft.com/office/drawing/2014/main" id="{29F0168B-FA0E-CE36-4C70-E14F46736BF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794505" y="674324"/>
            <a:ext cx="314463" cy="22350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序号">
            <a:extLst>
              <a:ext uri="{FF2B5EF4-FFF2-40B4-BE49-F238E27FC236}">
                <a16:creationId xmlns:a16="http://schemas.microsoft.com/office/drawing/2014/main" id="{40AF1A70-9F16-C7CE-A698-E597BDA3AC1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63489" y="484113"/>
            <a:ext cx="3308486" cy="59566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23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IMU NAVI.</a:t>
            </a:r>
            <a:endParaRPr lang="zh-CN" altLang="en-US" sz="23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Oval 4">
            <a:extLst>
              <a:ext uri="{FF2B5EF4-FFF2-40B4-BE49-F238E27FC236}">
                <a16:creationId xmlns:a16="http://schemas.microsoft.com/office/drawing/2014/main" id="{AE9E2FC7-0F00-CAB4-6151-985D371586A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43480" y="1098477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!!平滑3">
            <a:extLst>
              <a:ext uri="{FF2B5EF4-FFF2-40B4-BE49-F238E27FC236}">
                <a16:creationId xmlns:a16="http://schemas.microsoft.com/office/drawing/2014/main" id="{B72C2480-64CF-0848-101B-8B3E15CF7C7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V="1">
            <a:off x="1000125" y="1088034"/>
            <a:ext cx="2155031" cy="920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91000"/>
                  <a:lumOff val="9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6A90076-7204-CEEB-A8CF-3CE6BAF482F0}"/>
              </a:ext>
            </a:extLst>
          </p:cNvPr>
          <p:cNvSpPr txBox="1"/>
          <p:nvPr/>
        </p:nvSpPr>
        <p:spPr>
          <a:xfrm>
            <a:off x="5090202" y="6277322"/>
            <a:ext cx="216784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采样时间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5ms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!!文本框 14">
            <a:hlinkClick r:id="rId11"/>
            <a:extLst>
              <a:ext uri="{FF2B5EF4-FFF2-40B4-BE49-F238E27FC236}">
                <a16:creationId xmlns:a16="http://schemas.microsoft.com/office/drawing/2014/main" id="{4C661ED6-415A-55CE-3325-661249333793}"/>
              </a:ext>
            </a:extLst>
          </p:cNvPr>
          <p:cNvSpPr txBox="1"/>
          <p:nvPr/>
        </p:nvSpPr>
        <p:spPr>
          <a:xfrm>
            <a:off x="3423905" y="479596"/>
            <a:ext cx="53441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去除积分误差的速度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C691A2D-3C4F-A1D9-0F4F-2158DA175026}"/>
              </a:ext>
            </a:extLst>
          </p:cNvPr>
          <p:cNvSpPr txBox="1"/>
          <p:nvPr/>
        </p:nvSpPr>
        <p:spPr>
          <a:xfrm>
            <a:off x="1834987" y="2032291"/>
            <a:ext cx="22902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Z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轴正方向平移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AC6B2FD-2D6C-1E5D-183E-1B38A27B65F8}"/>
              </a:ext>
            </a:extLst>
          </p:cNvPr>
          <p:cNvSpPr txBox="1"/>
          <p:nvPr/>
        </p:nvSpPr>
        <p:spPr>
          <a:xfrm>
            <a:off x="4125284" y="1545657"/>
            <a:ext cx="23883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X</a:t>
            </a:r>
            <a:r>
              <a:rPr lang="zh-CN" altLang="en-US" dirty="0"/>
              <a:t>轴正方向平移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8C54EA6-54AC-019D-F1B2-D4DA864DD4CD}"/>
              </a:ext>
            </a:extLst>
          </p:cNvPr>
          <p:cNvSpPr txBox="1"/>
          <p:nvPr/>
        </p:nvSpPr>
        <p:spPr>
          <a:xfrm>
            <a:off x="3498158" y="3877395"/>
            <a:ext cx="18213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空中静止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6A9D183-E3EE-D0B6-AA25-1BF5AE970323}"/>
              </a:ext>
            </a:extLst>
          </p:cNvPr>
          <p:cNvSpPr txBox="1"/>
          <p:nvPr/>
        </p:nvSpPr>
        <p:spPr>
          <a:xfrm>
            <a:off x="5517290" y="2985417"/>
            <a:ext cx="18213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空中静止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E22D9D40-8742-C39A-7677-8F2BFF387F7C}"/>
              </a:ext>
            </a:extLst>
          </p:cNvPr>
          <p:cNvSpPr/>
          <p:nvPr/>
        </p:nvSpPr>
        <p:spPr>
          <a:xfrm>
            <a:off x="6742147" y="5488060"/>
            <a:ext cx="1219200" cy="688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4C57086-ECEE-2263-7656-27781ABFDA6A}"/>
              </a:ext>
            </a:extLst>
          </p:cNvPr>
          <p:cNvSpPr txBox="1"/>
          <p:nvPr/>
        </p:nvSpPr>
        <p:spPr>
          <a:xfrm>
            <a:off x="5831486" y="4754474"/>
            <a:ext cx="18213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抛物线运动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105F6BA-C2AE-0CE6-A7FB-9A29F3FE7821}"/>
              </a:ext>
            </a:extLst>
          </p:cNvPr>
          <p:cNvSpPr txBox="1"/>
          <p:nvPr/>
        </p:nvSpPr>
        <p:spPr>
          <a:xfrm>
            <a:off x="8768093" y="3392609"/>
            <a:ext cx="18213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积分误差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482B1C1-1E27-E765-9E7C-B552CCFFDC93}"/>
              </a:ext>
            </a:extLst>
          </p:cNvPr>
          <p:cNvSpPr txBox="1"/>
          <p:nvPr/>
        </p:nvSpPr>
        <p:spPr>
          <a:xfrm>
            <a:off x="7961347" y="5387288"/>
            <a:ext cx="23367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去飘算法甚至把反方向的速度加大了！</a:t>
            </a: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2667B2F8-A86C-F8D6-E0BC-596DA461C1C5}"/>
              </a:ext>
            </a:extLst>
          </p:cNvPr>
          <p:cNvSpPr/>
          <p:nvPr/>
        </p:nvSpPr>
        <p:spPr>
          <a:xfrm rot="16200000">
            <a:off x="7905750" y="2617633"/>
            <a:ext cx="1219200" cy="8191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B9BDF00-F6A1-71AA-DE48-1B41CB79D77F}"/>
              </a:ext>
            </a:extLst>
          </p:cNvPr>
          <p:cNvSpPr txBox="1"/>
          <p:nvPr/>
        </p:nvSpPr>
        <p:spPr>
          <a:xfrm>
            <a:off x="7756542" y="1670007"/>
            <a:ext cx="20256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去飘算法并不能确切识别静止态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A21BF2A-58FE-2E08-6EAB-6A683A59C805}"/>
              </a:ext>
            </a:extLst>
          </p:cNvPr>
          <p:cNvSpPr txBox="1"/>
          <p:nvPr/>
        </p:nvSpPr>
        <p:spPr>
          <a:xfrm>
            <a:off x="1241535" y="4933244"/>
            <a:ext cx="34771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该算法鲁棒性和适用性不强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需要根据数据调参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不能用于实时控制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25636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99C18896-870A-A515-D88C-2D2E753166C6}"/>
              </a:ext>
            </a:extLst>
          </p:cNvPr>
          <p:cNvSpPr txBox="1"/>
          <p:nvPr/>
        </p:nvSpPr>
        <p:spPr>
          <a:xfrm>
            <a:off x="2337322" y="1473375"/>
            <a:ext cx="8908010" cy="1884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各种滤波方法（中值滤波， </a:t>
            </a: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ButterWorth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滤波）在一定程度上能够去除白噪声，但在平滑信号的同时也杀掉了一部分重要的原始信号，这是得不偿失的。</a:t>
            </a: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静止态是根据区间均值确定的，这势必会涉及区间大小的阈值问题，对于不同变化的信号不具有通用性，即普适性不佳。</a:t>
            </a: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" name="!!平滑1">
            <a:extLst>
              <a:ext uri="{FF2B5EF4-FFF2-40B4-BE49-F238E27FC236}">
                <a16:creationId xmlns:a16="http://schemas.microsoft.com/office/drawing/2014/main" id="{9A334626-0E47-E142-513F-C80BFA14DCE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6030057" y="2220056"/>
            <a:ext cx="131885" cy="914400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556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09B1B-1475-9DA3-9276-E297F520C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336" y="418628"/>
            <a:ext cx="2232614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1FD2C02D-BC30-4CBC-AC25-D0B6C85DD580}"/>
              </a:ext>
            </a:extLst>
          </p:cNvPr>
          <p:cNvSpPr txBox="1"/>
          <p:nvPr/>
        </p:nvSpPr>
        <p:spPr>
          <a:xfrm>
            <a:off x="639527" y="1579293"/>
            <a:ext cx="18192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滤波器：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650BE84-C9DC-0461-8E0C-A7D6886094CE}"/>
              </a:ext>
            </a:extLst>
          </p:cNvPr>
          <p:cNvSpPr txBox="1"/>
          <p:nvPr/>
        </p:nvSpPr>
        <p:spPr>
          <a:xfrm>
            <a:off x="639528" y="2471598"/>
            <a:ext cx="18192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静止态提取：</a:t>
            </a:r>
          </a:p>
        </p:txBody>
      </p:sp>
      <p:sp>
        <p:nvSpPr>
          <p:cNvPr id="6" name="2">
            <a:extLst>
              <a:ext uri="{FF2B5EF4-FFF2-40B4-BE49-F238E27FC236}">
                <a16:creationId xmlns:a16="http://schemas.microsoft.com/office/drawing/2014/main" id="{71B48113-C185-F6AB-D07C-D2A73C6B7A5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794505" y="674324"/>
            <a:ext cx="314463" cy="22350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序号">
            <a:extLst>
              <a:ext uri="{FF2B5EF4-FFF2-40B4-BE49-F238E27FC236}">
                <a16:creationId xmlns:a16="http://schemas.microsoft.com/office/drawing/2014/main" id="{16D66B69-B25C-8119-2FD8-3288D8E49A0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63489" y="484113"/>
            <a:ext cx="3308486" cy="59566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23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IMU NAVI.</a:t>
            </a:r>
            <a:endParaRPr lang="zh-CN" altLang="en-US" sz="23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Oval 4">
            <a:extLst>
              <a:ext uri="{FF2B5EF4-FFF2-40B4-BE49-F238E27FC236}">
                <a16:creationId xmlns:a16="http://schemas.microsoft.com/office/drawing/2014/main" id="{1B6EC003-7347-7DEB-8C8F-948A207EE1F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43480" y="1098477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!!平滑3">
            <a:extLst>
              <a:ext uri="{FF2B5EF4-FFF2-40B4-BE49-F238E27FC236}">
                <a16:creationId xmlns:a16="http://schemas.microsoft.com/office/drawing/2014/main" id="{C46AC7DF-E7DA-7324-AAEE-07F8FE10228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V="1">
            <a:off x="1000125" y="1088034"/>
            <a:ext cx="2155031" cy="920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91000"/>
                  <a:lumOff val="9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!!文本框 14">
            <a:hlinkClick r:id="rId10"/>
            <a:extLst>
              <a:ext uri="{FF2B5EF4-FFF2-40B4-BE49-F238E27FC236}">
                <a16:creationId xmlns:a16="http://schemas.microsoft.com/office/drawing/2014/main" id="{2082E531-1D5E-EF5A-AE7D-0A2F5791590A}"/>
              </a:ext>
            </a:extLst>
          </p:cNvPr>
          <p:cNvSpPr txBox="1"/>
          <p:nvPr/>
        </p:nvSpPr>
        <p:spPr>
          <a:xfrm>
            <a:off x="3423905" y="479596"/>
            <a:ext cx="53441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IMU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简单去飘算法问题总结</a:t>
            </a:r>
          </a:p>
        </p:txBody>
      </p:sp>
      <p:sp>
        <p:nvSpPr>
          <p:cNvPr id="24" name="!!文本框 14">
            <a:hlinkClick r:id="rId10"/>
            <a:extLst>
              <a:ext uri="{FF2B5EF4-FFF2-40B4-BE49-F238E27FC236}">
                <a16:creationId xmlns:a16="http://schemas.microsoft.com/office/drawing/2014/main" id="{20FF1709-5E9A-8ED7-5DB1-FC8861DD645C}"/>
              </a:ext>
            </a:extLst>
          </p:cNvPr>
          <p:cNvSpPr txBox="1"/>
          <p:nvPr/>
        </p:nvSpPr>
        <p:spPr>
          <a:xfrm>
            <a:off x="502090" y="3800004"/>
            <a:ext cx="20941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解决方案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E50B4047-0B7E-9C71-A967-32271A8AF4BC}"/>
              </a:ext>
            </a:extLst>
          </p:cNvPr>
          <p:cNvSpPr txBox="1"/>
          <p:nvPr/>
        </p:nvSpPr>
        <p:spPr>
          <a:xfrm>
            <a:off x="2337322" y="3800004"/>
            <a:ext cx="8908010" cy="961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阅读文献资料发现，由于低精度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IMU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噪声发散严重，没有一种绝对且稳定的去飘算法。目前，主流措施为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GNSS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与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IMU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进行松耦合联合定位。</a:t>
            </a: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0580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!!平滑1"/>
          <p:cNvSpPr/>
          <p:nvPr>
            <p:custDataLst>
              <p:tags r:id="rId2"/>
            </p:custDataLst>
          </p:nvPr>
        </p:nvSpPr>
        <p:spPr>
          <a:xfrm rot="5400000">
            <a:off x="4791079" y="-793750"/>
            <a:ext cx="3004185" cy="824293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556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序号">
            <a:extLst>
              <a:ext uri="{FF2B5EF4-FFF2-40B4-BE49-F238E27FC236}">
                <a16:creationId xmlns:a16="http://schemas.microsoft.com/office/drawing/2014/main" id="{8A5B5D04-0957-5B97-2DD4-38CA8A2CF94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626200" y="2175559"/>
            <a:ext cx="1552100" cy="1006429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标题">
            <a:extLst>
              <a:ext uri="{FF2B5EF4-FFF2-40B4-BE49-F238E27FC236}">
                <a16:creationId xmlns:a16="http://schemas.microsoft.com/office/drawing/2014/main" id="{6A6F7873-5D48-9F9A-32A7-9CE00726431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626206" y="3112319"/>
            <a:ext cx="7333933" cy="1006429"/>
          </a:xfrm>
          <a:prstGeom prst="rect">
            <a:avLst/>
          </a:prstGeom>
          <a:noFill/>
        </p:spPr>
        <p:txBody>
          <a:bodyPr wrap="square" lIns="71755" tIns="36195" rIns="71755" bIns="36195" rtlCol="0" anchor="ctr" anchorCtr="0">
            <a:normAutofit fontScale="85000" lnSpcReduction="10000"/>
          </a:bodyPr>
          <a:lstStyle/>
          <a:p>
            <a:pPr fontAlgn="auto">
              <a:buSzPct val="100000"/>
            </a:pPr>
            <a:r>
              <a:rPr lang="zh-CN" altLang="en-US" sz="4800" b="1" spc="18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捷联惯导原理研究与算法学习</a:t>
            </a:r>
          </a:p>
        </p:txBody>
      </p:sp>
      <p:sp>
        <p:nvSpPr>
          <p:cNvPr id="2" name="副标题">
            <a:extLst>
              <a:ext uri="{FF2B5EF4-FFF2-40B4-BE49-F238E27FC236}">
                <a16:creationId xmlns:a16="http://schemas.microsoft.com/office/drawing/2014/main" id="{923AA956-5C29-3859-F149-4E976884541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653004" y="4049080"/>
            <a:ext cx="7280335" cy="363855"/>
          </a:xfrm>
          <a:prstGeom prst="rect">
            <a:avLst/>
          </a:prstGeom>
          <a:noFill/>
        </p:spPr>
        <p:txBody>
          <a:bodyPr wrap="square" lIns="71755" tIns="36195" rIns="71755" bIns="36195" rtlCol="0" anchor="ctr" anchorCtr="0">
            <a:norm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RESEARCH ON PRINCIPLE OF STEPDOWN IMU NAVIGATION AND ALG.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530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!!文本框 14">
            <a:hlinkClick r:id="rId10"/>
            <a:extLst>
              <a:ext uri="{FF2B5EF4-FFF2-40B4-BE49-F238E27FC236}">
                <a16:creationId xmlns:a16="http://schemas.microsoft.com/office/drawing/2014/main" id="{9E8129D5-3C6E-3037-8472-82C1EFDA2D90}"/>
              </a:ext>
            </a:extLst>
          </p:cNvPr>
          <p:cNvSpPr txBox="1"/>
          <p:nvPr/>
        </p:nvSpPr>
        <p:spPr>
          <a:xfrm>
            <a:off x="3423905" y="574846"/>
            <a:ext cx="53441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常用坐标系</a:t>
            </a:r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48FF6067-5E8A-2FD0-BB37-7C421E4E4BC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794505" y="674324"/>
            <a:ext cx="314463" cy="22350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序号">
            <a:extLst>
              <a:ext uri="{FF2B5EF4-FFF2-40B4-BE49-F238E27FC236}">
                <a16:creationId xmlns:a16="http://schemas.microsoft.com/office/drawing/2014/main" id="{C7367EF3-2EFB-1715-64E4-35BB4B57409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63489" y="484113"/>
            <a:ext cx="3308486" cy="59566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23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STEPDOWN ALG.</a:t>
            </a:r>
            <a:endParaRPr lang="zh-CN" altLang="en-US" sz="23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Oval 4">
            <a:extLst>
              <a:ext uri="{FF2B5EF4-FFF2-40B4-BE49-F238E27FC236}">
                <a16:creationId xmlns:a16="http://schemas.microsoft.com/office/drawing/2014/main" id="{07B6D5A1-95D5-1B9F-FD48-859FF20AD89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43480" y="1098477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!!平滑1">
            <a:extLst>
              <a:ext uri="{FF2B5EF4-FFF2-40B4-BE49-F238E27FC236}">
                <a16:creationId xmlns:a16="http://schemas.microsoft.com/office/drawing/2014/main" id="{9A334626-0E47-E142-513F-C80BFA14DCE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5400000">
            <a:off x="6030057" y="2220056"/>
            <a:ext cx="131885" cy="914400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556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09B1B-1475-9DA3-9276-E297F520C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336" y="418628"/>
            <a:ext cx="2232614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!!平滑3">
            <a:extLst>
              <a:ext uri="{FF2B5EF4-FFF2-40B4-BE49-F238E27FC236}">
                <a16:creationId xmlns:a16="http://schemas.microsoft.com/office/drawing/2014/main" id="{62225EB4-0A1D-BB89-D58B-AD51443DB33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V="1">
            <a:off x="1107573" y="1088035"/>
            <a:ext cx="3028990" cy="920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91000"/>
                  <a:lumOff val="9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Oval 4">
            <a:extLst>
              <a:ext uri="{FF2B5EF4-FFF2-40B4-BE49-F238E27FC236}">
                <a16:creationId xmlns:a16="http://schemas.microsoft.com/office/drawing/2014/main" id="{A1107F3B-9F2F-7B97-33C5-A13AFB622B4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75526" y="1098066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2D796CB9-EC19-F050-F0E1-136489C07B39}"/>
              </a:ext>
            </a:extLst>
          </p:cNvPr>
          <p:cNvSpPr txBox="1"/>
          <p:nvPr/>
        </p:nvSpPr>
        <p:spPr>
          <a:xfrm>
            <a:off x="333372" y="3888149"/>
            <a:ext cx="25876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导航坐标系：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n-frame</a:t>
            </a:r>
            <a:endParaRPr lang="zh-CN" altLang="en-US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2" name="图片 91">
            <a:extLst>
              <a:ext uri="{FF2B5EF4-FFF2-40B4-BE49-F238E27FC236}">
                <a16:creationId xmlns:a16="http://schemas.microsoft.com/office/drawing/2014/main" id="{1646F1FD-4FAD-3740-7B9C-0CCC540BF66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25954" y="1832845"/>
            <a:ext cx="2911283" cy="1961951"/>
          </a:xfrm>
          <a:prstGeom prst="rect">
            <a:avLst/>
          </a:prstGeom>
        </p:spPr>
      </p:pic>
      <p:pic>
        <p:nvPicPr>
          <p:cNvPr id="93" name="图片 92">
            <a:extLst>
              <a:ext uri="{FF2B5EF4-FFF2-40B4-BE49-F238E27FC236}">
                <a16:creationId xmlns:a16="http://schemas.microsoft.com/office/drawing/2014/main" id="{32A7CA12-1BAF-A0BA-BF87-3F039DD0334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68093" y="1761103"/>
            <a:ext cx="2779664" cy="1823668"/>
          </a:xfrm>
          <a:prstGeom prst="rect">
            <a:avLst/>
          </a:prstGeom>
        </p:spPr>
      </p:pic>
      <p:pic>
        <p:nvPicPr>
          <p:cNvPr id="94" name="图片 93">
            <a:extLst>
              <a:ext uri="{FF2B5EF4-FFF2-40B4-BE49-F238E27FC236}">
                <a16:creationId xmlns:a16="http://schemas.microsoft.com/office/drawing/2014/main" id="{41C168F6-EA20-A1CB-F55C-A33C78189B2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72944" y="4126661"/>
            <a:ext cx="2827755" cy="2531345"/>
          </a:xfrm>
          <a:prstGeom prst="rect">
            <a:avLst/>
          </a:prstGeom>
        </p:spPr>
      </p:pic>
      <p:pic>
        <p:nvPicPr>
          <p:cNvPr id="95" name="图片 94">
            <a:extLst>
              <a:ext uri="{FF2B5EF4-FFF2-40B4-BE49-F238E27FC236}">
                <a16:creationId xmlns:a16="http://schemas.microsoft.com/office/drawing/2014/main" id="{DBB05178-9165-7A12-5EDA-EFBCEB8C4E7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68093" y="4248709"/>
            <a:ext cx="2827755" cy="2063859"/>
          </a:xfrm>
          <a:prstGeom prst="rect">
            <a:avLst/>
          </a:prstGeom>
        </p:spPr>
      </p:pic>
      <p:sp>
        <p:nvSpPr>
          <p:cNvPr id="88" name="文本框 87">
            <a:extLst>
              <a:ext uri="{FF2B5EF4-FFF2-40B4-BE49-F238E27FC236}">
                <a16:creationId xmlns:a16="http://schemas.microsoft.com/office/drawing/2014/main" id="{0101366F-C755-4149-1BC5-D64A84EC3523}"/>
              </a:ext>
            </a:extLst>
          </p:cNvPr>
          <p:cNvSpPr txBox="1"/>
          <p:nvPr/>
        </p:nvSpPr>
        <p:spPr>
          <a:xfrm>
            <a:off x="6134099" y="1543681"/>
            <a:ext cx="31165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地心地固坐标系：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e-frame</a:t>
            </a:r>
            <a:endParaRPr lang="zh-CN" altLang="en-US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8A48FD59-B158-817B-AD9A-F63EDCD5B56A}"/>
              </a:ext>
            </a:extLst>
          </p:cNvPr>
          <p:cNvSpPr txBox="1"/>
          <p:nvPr/>
        </p:nvSpPr>
        <p:spPr>
          <a:xfrm>
            <a:off x="6134099" y="3888149"/>
            <a:ext cx="25421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载体坐标系：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b-frame</a:t>
            </a:r>
            <a:endParaRPr lang="zh-CN" altLang="en-US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0D63C66-D88C-E43A-531F-60B167483450}"/>
              </a:ext>
            </a:extLst>
          </p:cNvPr>
          <p:cNvSpPr txBox="1"/>
          <p:nvPr/>
        </p:nvSpPr>
        <p:spPr>
          <a:xfrm>
            <a:off x="333372" y="1543681"/>
            <a:ext cx="25876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惯性坐标系：</a:t>
            </a: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-frame</a:t>
            </a:r>
            <a:endParaRPr lang="zh-CN" altLang="en-US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13E1F78E-3C7A-2578-9214-8D246F0CE0DA}"/>
              </a:ext>
            </a:extLst>
          </p:cNvPr>
          <p:cNvSpPr txBox="1"/>
          <p:nvPr/>
        </p:nvSpPr>
        <p:spPr>
          <a:xfrm>
            <a:off x="333372" y="2407692"/>
            <a:ext cx="20542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对于地球来说的绝对惯性系；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不随地球自转而移动；</a:t>
            </a:r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E3ED0BDF-FA73-6E19-8181-2A567C224919}"/>
              </a:ext>
            </a:extLst>
          </p:cNvPr>
          <p:cNvSpPr txBox="1"/>
          <p:nvPr/>
        </p:nvSpPr>
        <p:spPr>
          <a:xfrm>
            <a:off x="6134098" y="2361525"/>
            <a:ext cx="2324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随地球转动而转动；</a:t>
            </a:r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FEEBF9AB-B63D-62CE-7E23-44134716392C}"/>
              </a:ext>
            </a:extLst>
          </p:cNvPr>
          <p:cNvSpPr txBox="1"/>
          <p:nvPr/>
        </p:nvSpPr>
        <p:spPr>
          <a:xfrm>
            <a:off x="333372" y="4622999"/>
            <a:ext cx="20542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固定于载体质心，但朝向固定；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一般是北东地或东北天；</a:t>
            </a:r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32C32406-C3B4-A8B3-522B-3D960ECF4BC4}"/>
              </a:ext>
            </a:extLst>
          </p:cNvPr>
          <p:cNvSpPr txBox="1"/>
          <p:nvPr/>
        </p:nvSpPr>
        <p:spPr>
          <a:xfrm>
            <a:off x="6269034" y="4622999"/>
            <a:ext cx="20542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固定于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IMU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中心，随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IMU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朝向而变化；</a:t>
            </a:r>
          </a:p>
        </p:txBody>
      </p:sp>
      <p:cxnSp>
        <p:nvCxnSpPr>
          <p:cNvPr id="101" name="直接箭头连接符 100">
            <a:extLst>
              <a:ext uri="{FF2B5EF4-FFF2-40B4-BE49-F238E27FC236}">
                <a16:creationId xmlns:a16="http://schemas.microsoft.com/office/drawing/2014/main" id="{64CA1121-5B6F-E6A8-1E30-967CFDFD5CC9}"/>
              </a:ext>
            </a:extLst>
          </p:cNvPr>
          <p:cNvCxnSpPr/>
          <p:nvPr/>
        </p:nvCxnSpPr>
        <p:spPr>
          <a:xfrm>
            <a:off x="3276600" y="1743736"/>
            <a:ext cx="27178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直接箭头连接符 102">
            <a:extLst>
              <a:ext uri="{FF2B5EF4-FFF2-40B4-BE49-F238E27FC236}">
                <a16:creationId xmlns:a16="http://schemas.microsoft.com/office/drawing/2014/main" id="{9E26A48D-8373-A039-6D42-2B9B231A7576}"/>
              </a:ext>
            </a:extLst>
          </p:cNvPr>
          <p:cNvCxnSpPr/>
          <p:nvPr/>
        </p:nvCxnSpPr>
        <p:spPr>
          <a:xfrm>
            <a:off x="3276600" y="4139361"/>
            <a:ext cx="27178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文本框 103">
            <a:extLst>
              <a:ext uri="{FF2B5EF4-FFF2-40B4-BE49-F238E27FC236}">
                <a16:creationId xmlns:a16="http://schemas.microsoft.com/office/drawing/2014/main" id="{C7202D53-CC6B-9AD0-4C03-911EDE06AF2F}"/>
              </a:ext>
            </a:extLst>
          </p:cNvPr>
          <p:cNvSpPr txBox="1"/>
          <p:nvPr/>
        </p:nvSpPr>
        <p:spPr>
          <a:xfrm>
            <a:off x="3423905" y="1355274"/>
            <a:ext cx="25876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相对关系表示地球自转</a:t>
            </a:r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47357030-1272-18F8-C248-4DAF034D8C26}"/>
              </a:ext>
            </a:extLst>
          </p:cNvPr>
          <p:cNvSpPr txBox="1"/>
          <p:nvPr/>
        </p:nvSpPr>
        <p:spPr>
          <a:xfrm>
            <a:off x="3423905" y="3764373"/>
            <a:ext cx="25876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相对关系表示载体位姿</a:t>
            </a:r>
          </a:p>
        </p:txBody>
      </p:sp>
      <p:cxnSp>
        <p:nvCxnSpPr>
          <p:cNvPr id="106" name="直接箭头连接符 105">
            <a:extLst>
              <a:ext uri="{FF2B5EF4-FFF2-40B4-BE49-F238E27FC236}">
                <a16:creationId xmlns:a16="http://schemas.microsoft.com/office/drawing/2014/main" id="{398EF159-1D7D-D0BF-F9BE-EF97CD71ECF4}"/>
              </a:ext>
            </a:extLst>
          </p:cNvPr>
          <p:cNvCxnSpPr>
            <a:cxnSpLocks/>
            <a:stCxn id="89" idx="0"/>
            <a:endCxn id="88" idx="2"/>
          </p:cNvCxnSpPr>
          <p:nvPr/>
        </p:nvCxnSpPr>
        <p:spPr>
          <a:xfrm flipV="1">
            <a:off x="1627186" y="1943791"/>
            <a:ext cx="6065210" cy="194435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文本框 106">
            <a:extLst>
              <a:ext uri="{FF2B5EF4-FFF2-40B4-BE49-F238E27FC236}">
                <a16:creationId xmlns:a16="http://schemas.microsoft.com/office/drawing/2014/main" id="{D919E45F-719A-B6A7-030C-0FFC998BDC99}"/>
              </a:ext>
            </a:extLst>
          </p:cNvPr>
          <p:cNvSpPr txBox="1"/>
          <p:nvPr/>
        </p:nvSpPr>
        <p:spPr>
          <a:xfrm rot="20547350">
            <a:off x="3297213" y="2575616"/>
            <a:ext cx="25876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相对关系表示载体位置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9777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  <p:bldP spid="10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PPT_THEMETITLE" val=" 论文题目：基于拓扑优化的四轴无人机机身轻量化设计"/>
  <p:tag name="TAG_PRESENTATION_STYLE" val="商务"/>
  <p:tag name="YOO_CHATPPT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NUM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1"/>
  <p:tag name="KSO_WM_UNIT_FILL_FORE_SCHEMECOLOR_INDEX_2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TYPE" val="1标题1内容2图"/>
  <p:tag name="YOO_CHATPAGE_TYPE" val="YOO_CHATPAGE_CONTENT"/>
  <p:tag name="YOO_CHATPPT_CONTENT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NUM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1"/>
  <p:tag name="KSO_WM_UNIT_FILL_FORE_SCHEMECOLOR_INDEX_2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PAGE_TYPE" val="YOO_CHATPAGE_END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AUTHOR"/>
  <p:tag name="YOO_CHATSHAPE_AUTHOR" val="尤小优120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PAGE_TYPE" val="YOO_CHATPAGE_CATLO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PAGE_TYPE" val="YOO_CHATPAGE_COVE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TEXT_FILL_FORE_SCHEMECOLOR_INDEX_BRIGHTNESS" val="0"/>
  <p:tag name="KSO_WM_UNIT_TEXT_FILL_FORE_SCHEMECOLOR_INDEX" val="5"/>
  <p:tag name="KSO_WM_UNIT_TEXT_FILL_TYPE" val="1"/>
  <p:tag name="YOO_CHATSHAPE_TYPE" val="YOO_CHATSHAPE_ITEM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TEXT_FILL_FORE_SCHEMECOLOR_INDEX_BRIGHTNESS" val="0"/>
  <p:tag name="KSO_WM_UNIT_TEXT_FILL_FORE_SCHEMECOLOR_INDEX" val="5"/>
  <p:tag name="KSO_WM_UNIT_TEXT_FILL_TYPE" val="1"/>
  <p:tag name="YOO_CHATSHAPE_TYPE" val="YOO_CHATSHAPE_ITEM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18637_7"/>
  <p:tag name="KSO_WM_TEMPLATE_SUBCATEGORY" val="0"/>
  <p:tag name="KSO_WM_TEMPLATE_MASTER_TYPE" val="1"/>
  <p:tag name="KSO_WM_TEMPLATE_COLOR_TYPE" val="0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18637"/>
  <p:tag name="KSO_WM_SLIDE_LAYOUT" val="a_f"/>
  <p:tag name="KSO_WM_SLIDE_LAYOUT_CNT" val="1_1"/>
  <p:tag name="KSO_WM_SLIDE_TYPE" val="sectionTitle"/>
  <p:tag name="KSO_WM_SLIDE_SUBTYPE" val="pureTxt"/>
  <p:tag name="YOO_CHATPAGE_TYPE" val="YOO_CHATPAGE_CHATPER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NUM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YOO_CHATSHAPE_TYPE" val="YOO_CHATSHAPE_TITL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YOO_CHATSHAPE_TYPE" val="YOO_CHATSHAPE_SUBTITL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TYPE" val="1标题1内容2图"/>
  <p:tag name="YOO_CHATPAGE_TYPE" val="YOO_CHATPAGE_CONTENT"/>
  <p:tag name="YOO_CHATPPT_CONTENT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NUM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1"/>
  <p:tag name="KSO_WM_UNIT_FILL_FORE_SCHEMECOLOR_INDEX_2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TYPE" val="1标题1内容2图"/>
  <p:tag name="YOO_CHATPAGE_TYPE" val="YOO_CHATPAGE_CONTENT"/>
  <p:tag name="YOO_CHATPPT_CONTENT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NUM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1"/>
  <p:tag name="KSO_WM_UNIT_FILL_FORE_SCHEMECOLOR_INDEX_2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TYPE" val="1标题1内容2图"/>
  <p:tag name="YOO_CHATPAGE_TYPE" val="YOO_CHATPAGE_CONTENT"/>
  <p:tag name="YOO_CHATPPT_CONTENT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NU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1"/>
  <p:tag name="KSO_WM_UNIT_FILL_FORE_SCHEMECOLOR_INDEX_2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TYPE" val="1标题1内容2图"/>
  <p:tag name="YOO_CHATPAGE_TYPE" val="YOO_CHATPAGE_CONTENT"/>
  <p:tag name="YOO_CHATPPT_CONTENT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NUM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1"/>
  <p:tag name="KSO_WM_UNIT_FILL_FORE_SCHEMECOLOR_INDEX_2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18637_7"/>
  <p:tag name="KSO_WM_TEMPLATE_SUBCATEGORY" val="0"/>
  <p:tag name="KSO_WM_TEMPLATE_MASTER_TYPE" val="1"/>
  <p:tag name="KSO_WM_TEMPLATE_COLOR_TYPE" val="0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18637"/>
  <p:tag name="KSO_WM_SLIDE_LAYOUT" val="a_f"/>
  <p:tag name="KSO_WM_SLIDE_LAYOUT_CNT" val="1_1"/>
  <p:tag name="KSO_WM_SLIDE_TYPE" val="sectionTitle"/>
  <p:tag name="KSO_WM_SLIDE_SUBTYPE" val="pureTxt"/>
  <p:tag name="YOO_CHATPAGE_TYPE" val="YOO_CHATPAGE_CHATPER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NUM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YOO_CHATSHAPE_TYPE" val="YOO_CHATSHAPE_TITL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YOO_CHATSHAPE_TYPE" val="YOO_CHATSHAPE_SUBTITL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TYPE" val="1标题1内容2图"/>
  <p:tag name="YOO_CHATPAGE_TYPE" val="YOO_CHATPAGE_CONTENT"/>
  <p:tag name="YOO_CHATPPT_CONTENT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NUM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1"/>
  <p:tag name="KSO_WM_UNIT_FILL_FORE_SCHEMECOLOR_INDEX_2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TITL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TYPE" val="1标题1内容2图"/>
  <p:tag name="YOO_CHATPAGE_TYPE" val="YOO_CHATPAGE_CONTENT"/>
  <p:tag name="YOO_CHATPPT_CONTENT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NUM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1"/>
  <p:tag name="KSO_WM_UNIT_FILL_FORE_SCHEMECOLOR_INDEX_2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TYPE" val="1标题1内容2图"/>
  <p:tag name="YOO_CHATPAGE_TYPE" val="YOO_CHATPAGE_CONTENT"/>
  <p:tag name="YOO_CHATPPT_CONTENT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NU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AUTHOR"/>
  <p:tag name="YOO_CHATSHAPE_AUTHOR" val="尤小优120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1"/>
  <p:tag name="KSO_WM_UNIT_FILL_FORE_SCHEMECOLOR_INDEX_2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TYPE" val="1标题1内容2图"/>
  <p:tag name="YOO_CHATPAGE_TYPE" val="YOO_CHATPAGE_CONTENT"/>
  <p:tag name="YOO_CHATPPT_CONTENT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NUM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1"/>
  <p:tag name="KSO_WM_UNIT_FILL_FORE_SCHEMECOLOR_INDEX_2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SUBTITL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TYPE" val="1标题1内容2图"/>
  <p:tag name="YOO_CHATPAGE_TYPE" val="YOO_CHATPAGE_CONTENT"/>
  <p:tag name="YOO_CHATPPT_CONTENT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NUM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1"/>
  <p:tag name="KSO_WM_UNIT_FILL_FORE_SCHEMECOLOR_INDEX_2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TYPE" val="1标题1内容2图"/>
  <p:tag name="YOO_CHATPAGE_TYPE" val="YOO_CHATPAGE_CONTENT"/>
  <p:tag name="YOO_CHATPPT_CONTENT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Office Theme_2025855842">
  <a:themeElements>
    <a:clrScheme name="自定义 76">
      <a:dk1>
        <a:srgbClr val="001630"/>
      </a:dk1>
      <a:lt1>
        <a:srgbClr val="FFFFFF"/>
      </a:lt1>
      <a:dk2>
        <a:srgbClr val="FFFFFF"/>
      </a:dk2>
      <a:lt2>
        <a:srgbClr val="D6EFFF"/>
      </a:lt2>
      <a:accent1>
        <a:srgbClr val="0066CC"/>
      </a:accent1>
      <a:accent2>
        <a:srgbClr val="788BFF"/>
      </a:accent2>
      <a:accent3>
        <a:srgbClr val="9BB1FF"/>
      </a:accent3>
      <a:accent4>
        <a:srgbClr val="BFD7FF"/>
      </a:accent4>
      <a:accent5>
        <a:srgbClr val="E2FDFF"/>
      </a:accent5>
      <a:accent6>
        <a:srgbClr val="EDFEFF"/>
      </a:accent6>
      <a:hlink>
        <a:srgbClr val="0073FF"/>
      </a:hlink>
      <a:folHlink>
        <a:srgbClr val="788BFF"/>
      </a:folHlink>
    </a:clrScheme>
    <a:fontScheme name="角度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_2025855841">
  <a:themeElements>
    <a:clrScheme name="自定义 76">
      <a:dk1>
        <a:srgbClr val="001630"/>
      </a:dk1>
      <a:lt1>
        <a:srgbClr val="FFFFFF"/>
      </a:lt1>
      <a:dk2>
        <a:srgbClr val="FFFFFF"/>
      </a:dk2>
      <a:lt2>
        <a:srgbClr val="D6EFFF"/>
      </a:lt2>
      <a:accent1>
        <a:srgbClr val="0066CC"/>
      </a:accent1>
      <a:accent2>
        <a:srgbClr val="788BFF"/>
      </a:accent2>
      <a:accent3>
        <a:srgbClr val="9BB1FF"/>
      </a:accent3>
      <a:accent4>
        <a:srgbClr val="BFD7FF"/>
      </a:accent4>
      <a:accent5>
        <a:srgbClr val="E2FDFF"/>
      </a:accent5>
      <a:accent6>
        <a:srgbClr val="EDFEFF"/>
      </a:accent6>
      <a:hlink>
        <a:srgbClr val="0073FF"/>
      </a:hlink>
      <a:folHlink>
        <a:srgbClr val="788BFF"/>
      </a:folHlink>
    </a:clrScheme>
    <a:fontScheme name="角度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76">
    <a:dk1>
      <a:srgbClr val="001630"/>
    </a:dk1>
    <a:lt1>
      <a:srgbClr val="FFFFFF"/>
    </a:lt1>
    <a:dk2>
      <a:srgbClr val="FFFFFF"/>
    </a:dk2>
    <a:lt2>
      <a:srgbClr val="D6EFFF"/>
    </a:lt2>
    <a:accent1>
      <a:srgbClr val="0066CC"/>
    </a:accent1>
    <a:accent2>
      <a:srgbClr val="788BFF"/>
    </a:accent2>
    <a:accent3>
      <a:srgbClr val="9BB1FF"/>
    </a:accent3>
    <a:accent4>
      <a:srgbClr val="BFD7FF"/>
    </a:accent4>
    <a:accent5>
      <a:srgbClr val="E2FDFF"/>
    </a:accent5>
    <a:accent6>
      <a:srgbClr val="EDFEFF"/>
    </a:accent6>
    <a:hlink>
      <a:srgbClr val="0073FF"/>
    </a:hlink>
    <a:folHlink>
      <a:srgbClr val="788BFF"/>
    </a:folHlink>
  </a:clrScheme>
</a:themeOverride>
</file>

<file path=ppt/theme/themeOverride10.xml><?xml version="1.0" encoding="utf-8"?>
<a:themeOverride xmlns:a="http://schemas.openxmlformats.org/drawingml/2006/main">
  <a:clrScheme name="自定义 76">
    <a:dk1>
      <a:srgbClr val="001630"/>
    </a:dk1>
    <a:lt1>
      <a:srgbClr val="FFFFFF"/>
    </a:lt1>
    <a:dk2>
      <a:srgbClr val="FFFFFF"/>
    </a:dk2>
    <a:lt2>
      <a:srgbClr val="D6EFFF"/>
    </a:lt2>
    <a:accent1>
      <a:srgbClr val="0066CC"/>
    </a:accent1>
    <a:accent2>
      <a:srgbClr val="788BFF"/>
    </a:accent2>
    <a:accent3>
      <a:srgbClr val="9BB1FF"/>
    </a:accent3>
    <a:accent4>
      <a:srgbClr val="BFD7FF"/>
    </a:accent4>
    <a:accent5>
      <a:srgbClr val="E2FDFF"/>
    </a:accent5>
    <a:accent6>
      <a:srgbClr val="EDFEFF"/>
    </a:accent6>
    <a:hlink>
      <a:srgbClr val="0073FF"/>
    </a:hlink>
    <a:folHlink>
      <a:srgbClr val="788BFF"/>
    </a:folHlink>
  </a:clrScheme>
</a:themeOverride>
</file>

<file path=ppt/theme/themeOverride11.xml><?xml version="1.0" encoding="utf-8"?>
<a:themeOverride xmlns:a="http://schemas.openxmlformats.org/drawingml/2006/main">
  <a:clrScheme name="自定义 76">
    <a:dk1>
      <a:srgbClr val="001630"/>
    </a:dk1>
    <a:lt1>
      <a:srgbClr val="FFFFFF"/>
    </a:lt1>
    <a:dk2>
      <a:srgbClr val="FFFFFF"/>
    </a:dk2>
    <a:lt2>
      <a:srgbClr val="D6EFFF"/>
    </a:lt2>
    <a:accent1>
      <a:srgbClr val="0066CC"/>
    </a:accent1>
    <a:accent2>
      <a:srgbClr val="788BFF"/>
    </a:accent2>
    <a:accent3>
      <a:srgbClr val="9BB1FF"/>
    </a:accent3>
    <a:accent4>
      <a:srgbClr val="BFD7FF"/>
    </a:accent4>
    <a:accent5>
      <a:srgbClr val="E2FDFF"/>
    </a:accent5>
    <a:accent6>
      <a:srgbClr val="EDFEFF"/>
    </a:accent6>
    <a:hlink>
      <a:srgbClr val="0073FF"/>
    </a:hlink>
    <a:folHlink>
      <a:srgbClr val="788BFF"/>
    </a:folHlink>
  </a:clrScheme>
</a:themeOverride>
</file>

<file path=ppt/theme/themeOverride12.xml><?xml version="1.0" encoding="utf-8"?>
<a:themeOverride xmlns:a="http://schemas.openxmlformats.org/drawingml/2006/main">
  <a:clrScheme name="自定义 76">
    <a:dk1>
      <a:srgbClr val="001630"/>
    </a:dk1>
    <a:lt1>
      <a:srgbClr val="FFFFFF"/>
    </a:lt1>
    <a:dk2>
      <a:srgbClr val="FFFFFF"/>
    </a:dk2>
    <a:lt2>
      <a:srgbClr val="D6EFFF"/>
    </a:lt2>
    <a:accent1>
      <a:srgbClr val="0066CC"/>
    </a:accent1>
    <a:accent2>
      <a:srgbClr val="788BFF"/>
    </a:accent2>
    <a:accent3>
      <a:srgbClr val="9BB1FF"/>
    </a:accent3>
    <a:accent4>
      <a:srgbClr val="BFD7FF"/>
    </a:accent4>
    <a:accent5>
      <a:srgbClr val="E2FDFF"/>
    </a:accent5>
    <a:accent6>
      <a:srgbClr val="EDFEFF"/>
    </a:accent6>
    <a:hlink>
      <a:srgbClr val="0073FF"/>
    </a:hlink>
    <a:folHlink>
      <a:srgbClr val="788BFF"/>
    </a:folHlink>
  </a:clrScheme>
</a:themeOverride>
</file>

<file path=ppt/theme/themeOverride2.xml><?xml version="1.0" encoding="utf-8"?>
<a:themeOverride xmlns:a="http://schemas.openxmlformats.org/drawingml/2006/main">
  <a:clrScheme name="自定义 76">
    <a:dk1>
      <a:srgbClr val="001630"/>
    </a:dk1>
    <a:lt1>
      <a:srgbClr val="FFFFFF"/>
    </a:lt1>
    <a:dk2>
      <a:srgbClr val="FFFFFF"/>
    </a:dk2>
    <a:lt2>
      <a:srgbClr val="D6EFFF"/>
    </a:lt2>
    <a:accent1>
      <a:srgbClr val="0066CC"/>
    </a:accent1>
    <a:accent2>
      <a:srgbClr val="788BFF"/>
    </a:accent2>
    <a:accent3>
      <a:srgbClr val="9BB1FF"/>
    </a:accent3>
    <a:accent4>
      <a:srgbClr val="BFD7FF"/>
    </a:accent4>
    <a:accent5>
      <a:srgbClr val="E2FDFF"/>
    </a:accent5>
    <a:accent6>
      <a:srgbClr val="EDFEFF"/>
    </a:accent6>
    <a:hlink>
      <a:srgbClr val="0073FF"/>
    </a:hlink>
    <a:folHlink>
      <a:srgbClr val="788BFF"/>
    </a:folHlink>
  </a:clrScheme>
</a:themeOverride>
</file>

<file path=ppt/theme/themeOverride3.xml><?xml version="1.0" encoding="utf-8"?>
<a:themeOverride xmlns:a="http://schemas.openxmlformats.org/drawingml/2006/main">
  <a:clrScheme name="自定义 76">
    <a:dk1>
      <a:srgbClr val="001630"/>
    </a:dk1>
    <a:lt1>
      <a:srgbClr val="FFFFFF"/>
    </a:lt1>
    <a:dk2>
      <a:srgbClr val="FFFFFF"/>
    </a:dk2>
    <a:lt2>
      <a:srgbClr val="D6EFFF"/>
    </a:lt2>
    <a:accent1>
      <a:srgbClr val="0066CC"/>
    </a:accent1>
    <a:accent2>
      <a:srgbClr val="788BFF"/>
    </a:accent2>
    <a:accent3>
      <a:srgbClr val="9BB1FF"/>
    </a:accent3>
    <a:accent4>
      <a:srgbClr val="BFD7FF"/>
    </a:accent4>
    <a:accent5>
      <a:srgbClr val="E2FDFF"/>
    </a:accent5>
    <a:accent6>
      <a:srgbClr val="EDFEFF"/>
    </a:accent6>
    <a:hlink>
      <a:srgbClr val="0073FF"/>
    </a:hlink>
    <a:folHlink>
      <a:srgbClr val="788BFF"/>
    </a:folHlink>
  </a:clrScheme>
</a:themeOverride>
</file>

<file path=ppt/theme/themeOverride4.xml><?xml version="1.0" encoding="utf-8"?>
<a:themeOverride xmlns:a="http://schemas.openxmlformats.org/drawingml/2006/main">
  <a:clrScheme name="自定义 76">
    <a:dk1>
      <a:srgbClr val="001630"/>
    </a:dk1>
    <a:lt1>
      <a:srgbClr val="FFFFFF"/>
    </a:lt1>
    <a:dk2>
      <a:srgbClr val="FFFFFF"/>
    </a:dk2>
    <a:lt2>
      <a:srgbClr val="D6EFFF"/>
    </a:lt2>
    <a:accent1>
      <a:srgbClr val="0066CC"/>
    </a:accent1>
    <a:accent2>
      <a:srgbClr val="788BFF"/>
    </a:accent2>
    <a:accent3>
      <a:srgbClr val="9BB1FF"/>
    </a:accent3>
    <a:accent4>
      <a:srgbClr val="BFD7FF"/>
    </a:accent4>
    <a:accent5>
      <a:srgbClr val="E2FDFF"/>
    </a:accent5>
    <a:accent6>
      <a:srgbClr val="EDFEFF"/>
    </a:accent6>
    <a:hlink>
      <a:srgbClr val="0073FF"/>
    </a:hlink>
    <a:folHlink>
      <a:srgbClr val="788BFF"/>
    </a:folHlink>
  </a:clrScheme>
</a:themeOverride>
</file>

<file path=ppt/theme/themeOverride5.xml><?xml version="1.0" encoding="utf-8"?>
<a:themeOverride xmlns:a="http://schemas.openxmlformats.org/drawingml/2006/main">
  <a:clrScheme name="自定义 76">
    <a:dk1>
      <a:srgbClr val="001630"/>
    </a:dk1>
    <a:lt1>
      <a:srgbClr val="FFFFFF"/>
    </a:lt1>
    <a:dk2>
      <a:srgbClr val="FFFFFF"/>
    </a:dk2>
    <a:lt2>
      <a:srgbClr val="D6EFFF"/>
    </a:lt2>
    <a:accent1>
      <a:srgbClr val="0066CC"/>
    </a:accent1>
    <a:accent2>
      <a:srgbClr val="788BFF"/>
    </a:accent2>
    <a:accent3>
      <a:srgbClr val="9BB1FF"/>
    </a:accent3>
    <a:accent4>
      <a:srgbClr val="BFD7FF"/>
    </a:accent4>
    <a:accent5>
      <a:srgbClr val="E2FDFF"/>
    </a:accent5>
    <a:accent6>
      <a:srgbClr val="EDFEFF"/>
    </a:accent6>
    <a:hlink>
      <a:srgbClr val="0073FF"/>
    </a:hlink>
    <a:folHlink>
      <a:srgbClr val="788BFF"/>
    </a:folHlink>
  </a:clrScheme>
</a:themeOverride>
</file>

<file path=ppt/theme/themeOverride6.xml><?xml version="1.0" encoding="utf-8"?>
<a:themeOverride xmlns:a="http://schemas.openxmlformats.org/drawingml/2006/main">
  <a:clrScheme name="自定义 76">
    <a:dk1>
      <a:srgbClr val="001630"/>
    </a:dk1>
    <a:lt1>
      <a:srgbClr val="FFFFFF"/>
    </a:lt1>
    <a:dk2>
      <a:srgbClr val="FFFFFF"/>
    </a:dk2>
    <a:lt2>
      <a:srgbClr val="D6EFFF"/>
    </a:lt2>
    <a:accent1>
      <a:srgbClr val="0066CC"/>
    </a:accent1>
    <a:accent2>
      <a:srgbClr val="788BFF"/>
    </a:accent2>
    <a:accent3>
      <a:srgbClr val="9BB1FF"/>
    </a:accent3>
    <a:accent4>
      <a:srgbClr val="BFD7FF"/>
    </a:accent4>
    <a:accent5>
      <a:srgbClr val="E2FDFF"/>
    </a:accent5>
    <a:accent6>
      <a:srgbClr val="EDFEFF"/>
    </a:accent6>
    <a:hlink>
      <a:srgbClr val="0073FF"/>
    </a:hlink>
    <a:folHlink>
      <a:srgbClr val="788BFF"/>
    </a:folHlink>
  </a:clrScheme>
</a:themeOverride>
</file>

<file path=ppt/theme/themeOverride7.xml><?xml version="1.0" encoding="utf-8"?>
<a:themeOverride xmlns:a="http://schemas.openxmlformats.org/drawingml/2006/main">
  <a:clrScheme name="自定义 76">
    <a:dk1>
      <a:srgbClr val="001630"/>
    </a:dk1>
    <a:lt1>
      <a:srgbClr val="FFFFFF"/>
    </a:lt1>
    <a:dk2>
      <a:srgbClr val="FFFFFF"/>
    </a:dk2>
    <a:lt2>
      <a:srgbClr val="D6EFFF"/>
    </a:lt2>
    <a:accent1>
      <a:srgbClr val="0066CC"/>
    </a:accent1>
    <a:accent2>
      <a:srgbClr val="788BFF"/>
    </a:accent2>
    <a:accent3>
      <a:srgbClr val="9BB1FF"/>
    </a:accent3>
    <a:accent4>
      <a:srgbClr val="BFD7FF"/>
    </a:accent4>
    <a:accent5>
      <a:srgbClr val="E2FDFF"/>
    </a:accent5>
    <a:accent6>
      <a:srgbClr val="EDFEFF"/>
    </a:accent6>
    <a:hlink>
      <a:srgbClr val="0073FF"/>
    </a:hlink>
    <a:folHlink>
      <a:srgbClr val="788BFF"/>
    </a:folHlink>
  </a:clrScheme>
</a:themeOverride>
</file>

<file path=ppt/theme/themeOverride8.xml><?xml version="1.0" encoding="utf-8"?>
<a:themeOverride xmlns:a="http://schemas.openxmlformats.org/drawingml/2006/main">
  <a:clrScheme name="自定义 76">
    <a:dk1>
      <a:srgbClr val="001630"/>
    </a:dk1>
    <a:lt1>
      <a:srgbClr val="FFFFFF"/>
    </a:lt1>
    <a:dk2>
      <a:srgbClr val="FFFFFF"/>
    </a:dk2>
    <a:lt2>
      <a:srgbClr val="D6EFFF"/>
    </a:lt2>
    <a:accent1>
      <a:srgbClr val="0066CC"/>
    </a:accent1>
    <a:accent2>
      <a:srgbClr val="788BFF"/>
    </a:accent2>
    <a:accent3>
      <a:srgbClr val="9BB1FF"/>
    </a:accent3>
    <a:accent4>
      <a:srgbClr val="BFD7FF"/>
    </a:accent4>
    <a:accent5>
      <a:srgbClr val="E2FDFF"/>
    </a:accent5>
    <a:accent6>
      <a:srgbClr val="EDFEFF"/>
    </a:accent6>
    <a:hlink>
      <a:srgbClr val="0073FF"/>
    </a:hlink>
    <a:folHlink>
      <a:srgbClr val="788BFF"/>
    </a:folHlink>
  </a:clrScheme>
</a:themeOverride>
</file>

<file path=ppt/theme/themeOverride9.xml><?xml version="1.0" encoding="utf-8"?>
<a:themeOverride xmlns:a="http://schemas.openxmlformats.org/drawingml/2006/main">
  <a:clrScheme name="自定义 76">
    <a:dk1>
      <a:srgbClr val="001630"/>
    </a:dk1>
    <a:lt1>
      <a:srgbClr val="FFFFFF"/>
    </a:lt1>
    <a:dk2>
      <a:srgbClr val="FFFFFF"/>
    </a:dk2>
    <a:lt2>
      <a:srgbClr val="D6EFFF"/>
    </a:lt2>
    <a:accent1>
      <a:srgbClr val="0066CC"/>
    </a:accent1>
    <a:accent2>
      <a:srgbClr val="788BFF"/>
    </a:accent2>
    <a:accent3>
      <a:srgbClr val="9BB1FF"/>
    </a:accent3>
    <a:accent4>
      <a:srgbClr val="BFD7FF"/>
    </a:accent4>
    <a:accent5>
      <a:srgbClr val="E2FDFF"/>
    </a:accent5>
    <a:accent6>
      <a:srgbClr val="EDFEFF"/>
    </a:accent6>
    <a:hlink>
      <a:srgbClr val="0073FF"/>
    </a:hlink>
    <a:folHlink>
      <a:srgbClr val="788B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998cfda0004a4cde92ca459d080843e1</Template>
  <TotalTime>7388</TotalTime>
  <Words>776</Words>
  <Application>Microsoft Office PowerPoint</Application>
  <PresentationFormat>宽屏</PresentationFormat>
  <Paragraphs>149</Paragraphs>
  <Slides>16</Slides>
  <Notes>16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2" baseType="lpstr">
      <vt:lpstr>OPPOSans H</vt:lpstr>
      <vt:lpstr>等线</vt:lpstr>
      <vt:lpstr>楷体</vt:lpstr>
      <vt:lpstr>微软雅黑</vt:lpstr>
      <vt:lpstr>幼圆</vt:lpstr>
      <vt:lpstr>Arial</vt:lpstr>
      <vt:lpstr>Calibri</vt:lpstr>
      <vt:lpstr>Calibri Light</vt:lpstr>
      <vt:lpstr>Franklin Gothic Book</vt:lpstr>
      <vt:lpstr>Franklin Gothic Medium</vt:lpstr>
      <vt:lpstr>Times New Roman</vt:lpstr>
      <vt:lpstr>1_Office Theme_2025855842</vt:lpstr>
      <vt:lpstr>2_Office Theme_2025855841</vt:lpstr>
      <vt:lpstr>Office 主题​​</vt:lpstr>
      <vt:lpstr>Equation</vt:lpstr>
      <vt:lpstr>MathType 7.0 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刁 舸航</dc:creator>
  <cp:lastModifiedBy>舸航 刁</cp:lastModifiedBy>
  <cp:revision>82</cp:revision>
  <dcterms:created xsi:type="dcterms:W3CDTF">2023-05-25T07:14:30Z</dcterms:created>
  <dcterms:modified xsi:type="dcterms:W3CDTF">2024-06-07T09:12:06Z</dcterms:modified>
</cp:coreProperties>
</file>